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65" r:id="rId6"/>
    <p:sldId id="260" r:id="rId7"/>
    <p:sldId id="261" r:id="rId8"/>
    <p:sldId id="262" r:id="rId9"/>
    <p:sldId id="263" r:id="rId10"/>
  </p:sldIdLst>
  <p:sldSz cx="10693400" cy="7562850"/>
  <p:notesSz cx="10693400" cy="75628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>
      <p:cViewPr varScale="1">
        <p:scale>
          <a:sx n="75" d="100"/>
          <a:sy n="75" d="100"/>
        </p:scale>
        <p:origin x="1301" y="6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439C7-EB46-4577-B692-6C307B70DC1F}" type="datetimeFigureOut">
              <a:rPr lang="it-IT" smtClean="0"/>
              <a:pPr/>
              <a:t>02/11/2021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176E8-B670-42D7-8BCE-44CA7A7540F0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176E8-B670-42D7-8BCE-44CA7A7540F0}" type="slidenum">
              <a:rPr lang="it-IT" smtClean="0"/>
              <a:pPr/>
              <a:t>4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AEEF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AEEF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rgbClr val="00AEEF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"/>
            <a:ext cx="10691266" cy="7558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"/>
            <a:ext cx="10691266" cy="75582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7" y="540004"/>
            <a:ext cx="4678324" cy="671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00AEEF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08782" y="1736509"/>
            <a:ext cx="4475835" cy="1534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1251" y="6569120"/>
            <a:ext cx="732980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it-IT" sz="1500" b="1" spc="5" dirty="0" smtClean="0">
              <a:solidFill>
                <a:srgbClr val="231F20"/>
              </a:solidFill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endParaRPr sz="1500" dirty="0">
              <a:latin typeface="Tahoma"/>
              <a:cs typeface="Tahoma"/>
            </a:endParaRPr>
          </a:p>
        </p:txBody>
      </p:sp>
      <p:pic>
        <p:nvPicPr>
          <p:cNvPr id="1026" name="Picture 2" descr="Z:\COMMISSIONE\UNICEF\UN GOAL PER LA SALUTE 2016_2017\WADA\WADA_SNTD_in-partnership_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1300" y="733425"/>
            <a:ext cx="2052000" cy="107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74900" y="962025"/>
            <a:ext cx="5310961" cy="1107996"/>
          </a:xfrm>
        </p:spPr>
        <p:txBody>
          <a:bodyPr/>
          <a:lstStyle/>
          <a:p>
            <a:pPr algn="ctr"/>
            <a:r>
              <a:rPr lang="it-IT" sz="3600" kern="1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Un Goal per la</a:t>
            </a:r>
            <a:br>
              <a:rPr lang="it-IT" sz="3600" kern="1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</a:br>
            <a:r>
              <a:rPr lang="it-IT" sz="3600" kern="1200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Salute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36700" y="2943225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/>
            <a:r>
              <a:rPr lang="it-IT" dirty="0"/>
              <a:t>“UN GOAL PER LA SALUTE” è un </a:t>
            </a:r>
            <a:r>
              <a:rPr lang="it-IT" dirty="0" smtClean="0"/>
              <a:t>progetto </a:t>
            </a:r>
            <a:r>
              <a:rPr lang="it-IT" dirty="0"/>
              <a:t>il cui scopo è la sensibilizzazione e la formazione dei giovani sui temi dell’etica, della </a:t>
            </a:r>
            <a:r>
              <a:rPr lang="it-IT" dirty="0" smtClean="0"/>
              <a:t>cultura, </a:t>
            </a:r>
            <a:r>
              <a:rPr lang="it-IT" dirty="0"/>
              <a:t>verso uno sport </a:t>
            </a:r>
            <a:r>
              <a:rPr lang="it-IT" dirty="0" smtClean="0"/>
              <a:t>sano, </a:t>
            </a:r>
            <a:r>
              <a:rPr lang="it-IT" dirty="0"/>
              <a:t>cosciente e libero dal </a:t>
            </a:r>
            <a:r>
              <a:rPr lang="it-IT" dirty="0" smtClean="0"/>
              <a:t>doping.</a:t>
            </a:r>
            <a:endParaRPr lang="it-IT" dirty="0"/>
          </a:p>
        </p:txBody>
      </p:sp>
      <p:pic>
        <p:nvPicPr>
          <p:cNvPr id="4" name="Picture 2" descr="Z:\COMMISSIONE\UNICEF\UN GOAL PER LA SALUTE 2016_2017\WADA\WADA_SNTD_in-partnership_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6372225"/>
            <a:ext cx="175302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64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3100" y="1724025"/>
            <a:ext cx="6380480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lang="it-IT" dirty="0"/>
              <a:t>La realizzazione del progetto, promosso dalla FIGC con il patrocinio ed il supporto operativo del Comitato Italiano per l’UNICEF e in partnership con l’Agenzia Mondiale Antidoping (WADA), prevede la partecipazione attiva di insegnanti e studenti attraverso l’offerta didattica realizzata </a:t>
            </a:r>
            <a:r>
              <a:rPr lang="it-IT" dirty="0" smtClean="0"/>
              <a:t>dalla Commissione </a:t>
            </a:r>
            <a:r>
              <a:rPr lang="it-IT" dirty="0"/>
              <a:t>Antidoping e Tutela della Salute della Federazione Italiana Giuoco </a:t>
            </a:r>
            <a:r>
              <a:rPr lang="it-IT" dirty="0" smtClean="0"/>
              <a:t>Calcio con supporti multimediali.</a:t>
            </a:r>
            <a:endParaRPr lang="it-IT" dirty="0"/>
          </a:p>
        </p:txBody>
      </p:sp>
      <p:sp>
        <p:nvSpPr>
          <p:cNvPr id="4" name="object 4"/>
          <p:cNvSpPr/>
          <p:nvPr/>
        </p:nvSpPr>
        <p:spPr>
          <a:xfrm flipH="1">
            <a:off x="-45718" y="1495424"/>
            <a:ext cx="45719" cy="42672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1495425"/>
            <a:ext cx="2880004" cy="4264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7" name="Picture 2" descr="Z:\COMMISSIONE\UNICEF\UN GOAL PER LA SALUTE 2016_2017\WADA\WADA_SNTD_in-partnership_E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" y="6372225"/>
            <a:ext cx="175302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3100" y="1343025"/>
            <a:ext cx="6477001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fontAlgn="base"/>
            <a:r>
              <a:rPr lang="it-IT" b="1" dirty="0" smtClean="0"/>
              <a:t>F</a:t>
            </a:r>
            <a:r>
              <a:rPr lang="it-IT" b="1" dirty="0"/>
              <a:t>ORMAZIONE: </a:t>
            </a:r>
            <a:r>
              <a:rPr lang="it-IT" spc="-90" dirty="0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lang="it-IT" dirty="0"/>
              <a:t>un’offerta didattica altamente qualificata realizzata dalla FIGC attraverso la Commissione Antidoping e Tutela della Salute della Federazione Italiana Giuoco Calcio.</a:t>
            </a:r>
          </a:p>
          <a:p>
            <a:pPr algn="just" fontAlgn="base"/>
            <a:r>
              <a:rPr lang="it-IT" b="1" dirty="0" smtClean="0"/>
              <a:t>NESSUNO</a:t>
            </a:r>
            <a:r>
              <a:rPr lang="it-IT" b="1" dirty="0"/>
              <a:t> ESCLUSO: </a:t>
            </a:r>
            <a:r>
              <a:rPr lang="it-IT" dirty="0"/>
              <a:t>coinvolgere attivamente e direttamente studenti e studentesse.</a:t>
            </a:r>
          </a:p>
          <a:p>
            <a:pPr algn="just" fontAlgn="base"/>
            <a:r>
              <a:rPr lang="it-IT" b="1" dirty="0" smtClean="0"/>
              <a:t>SPORT E’ CULTURA: </a:t>
            </a:r>
            <a:r>
              <a:rPr lang="it-IT" dirty="0"/>
              <a:t>la lotta al doping, rispetto delle regole e della competizione e tutela della salute.</a:t>
            </a:r>
          </a:p>
          <a:p>
            <a:pPr algn="just" fontAlgn="base"/>
            <a:r>
              <a:rPr lang="it-IT" dirty="0"/>
              <a:t> </a:t>
            </a:r>
          </a:p>
          <a:p>
            <a:pPr marL="12700" algn="just"/>
            <a:endParaRPr lang="it-IT" sz="2000" spc="-100" dirty="0" smtClean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 algn="just"/>
            <a:endParaRPr lang="it-IT" sz="2000" spc="-10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 algn="just"/>
            <a:endParaRPr lang="it-IT" sz="2000" spc="-100" dirty="0" smtClean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30810" indent="-118110" algn="just">
              <a:lnSpc>
                <a:spcPct val="100000"/>
              </a:lnSpc>
              <a:tabLst>
                <a:tab pos="131445" algn="l"/>
              </a:tabLst>
            </a:pPr>
            <a:endParaRPr lang="it-IT" sz="2000" b="1" spc="-100" dirty="0" smtClean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30810" indent="-118110" algn="just">
              <a:lnSpc>
                <a:spcPct val="100000"/>
              </a:lnSpc>
              <a:buChar char="•"/>
              <a:tabLst>
                <a:tab pos="131445" algn="l"/>
              </a:tabLst>
            </a:pPr>
            <a:endParaRPr lang="it-IT" sz="2000" spc="-100" dirty="0" smtClean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00" spc="-100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60700" y="428625"/>
            <a:ext cx="4899025" cy="612412"/>
          </a:xfrm>
          <a:prstGeom prst="rect">
            <a:avLst/>
          </a:prstGeom>
          <a:solidFill>
            <a:srgbClr val="C6CFE9"/>
          </a:solidFill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5095"/>
              </a:lnSpc>
            </a:pPr>
            <a:r>
              <a:rPr lang="it-IT" sz="3600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Obiettivi</a:t>
            </a:r>
            <a:endParaRPr sz="3600" kern="1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876424"/>
            <a:ext cx="45719" cy="41049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1440002"/>
            <a:ext cx="2880004" cy="43199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5981420"/>
            <a:ext cx="2961411" cy="206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58412" y="2061489"/>
            <a:ext cx="2593789" cy="32619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8" name="Picture 2" descr="Z:\COMMISSIONE\UNICEF\UN GOAL PER LA SALUTE 2016_2017\WADA\WADA_SNTD_in-partnership_E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100" y="6372225"/>
            <a:ext cx="175302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9297" y="1736509"/>
            <a:ext cx="5643245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ISCRIZIONI SONO APERTE FINO </a:t>
            </a:r>
            <a:r>
              <a: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 </a:t>
            </a: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22/12/2021.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L’iniziativa è rivolta a tutti gli studenti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delle                                                    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 terze e quarte delle Scuole Secondarie di II Grado di tutto il territorio nazionale. Le scuole potranno iscrivere una o più classi compilando l’apposito form sul portale valorinrete.it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Ciascuna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scuola,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iscritta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 la propria zona (zona nord regioni: Valle d’Aosta, Piemonte, Liguria, Lombardia, Trentino Alto Adige, Veneto, Friuli Venezia Giulia, Emilia Romagna; zona centro regioni: Toscana, Umbria, Marche, Lazio, Abruzzo, Molise; zona sud regioni: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Campania, Basilicata, Puglia, Calabria,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Sardegna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Sicilia) potrà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accedere all’Area Scuole con l’indirizzo email, la password ed il codice meccanografico indicati al momento dell’iscrizione.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7537" y="540004"/>
            <a:ext cx="5802630" cy="612412"/>
          </a:xfrm>
          <a:prstGeom prst="rect">
            <a:avLst/>
          </a:prstGeom>
          <a:solidFill>
            <a:srgbClr val="C6CFE9"/>
          </a:solidFill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5095"/>
              </a:lnSpc>
            </a:pPr>
            <a:r>
              <a:rPr lang="it-IT" sz="3600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Iscrizioni</a:t>
            </a:r>
            <a:endParaRPr sz="3600" kern="1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440002"/>
            <a:ext cx="2880004" cy="431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Z:\COMMISSIONE\UNICEF\UN GOAL PER LA SALUTE 2016_2017\WADA\WADA_SNTD_in-partnership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6372225"/>
            <a:ext cx="175302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946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7537" y="540004"/>
            <a:ext cx="4753610" cy="612412"/>
          </a:xfrm>
          <a:prstGeom prst="rect">
            <a:avLst/>
          </a:prstGeom>
          <a:solidFill>
            <a:srgbClr val="C6CFE9"/>
          </a:solidFill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5095"/>
              </a:lnSpc>
            </a:pPr>
            <a:r>
              <a:rPr lang="it-IT" sz="3600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Regolamento</a:t>
            </a:r>
            <a:endParaRPr sz="3600" kern="1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440002"/>
            <a:ext cx="2880004" cy="431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2" descr="Z:\COMMISSIONE\UNICEF\UN GOAL PER LA SALUTE 2016_2017\WADA\WADA_SNTD_in-partnership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6372225"/>
            <a:ext cx="1753020" cy="914400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3007536" y="1440002"/>
            <a:ext cx="675876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it-IT" dirty="0" smtClean="0"/>
              <a:t>Gli insegnanti </a:t>
            </a:r>
            <a:r>
              <a:rPr lang="it-IT" dirty="0"/>
              <a:t>e </a:t>
            </a:r>
            <a:r>
              <a:rPr lang="it-IT" dirty="0" smtClean="0"/>
              <a:t>gli studenti </a:t>
            </a:r>
            <a:r>
              <a:rPr lang="it-IT" dirty="0"/>
              <a:t>di ciascun istituto </a:t>
            </a:r>
            <a:r>
              <a:rPr lang="it-IT" dirty="0" smtClean="0"/>
              <a:t>iscritto potranno </a:t>
            </a:r>
            <a:r>
              <a:rPr lang="it-IT" dirty="0"/>
              <a:t>p</a:t>
            </a:r>
            <a:r>
              <a:rPr lang="it-IT" dirty="0" smtClean="0"/>
              <a:t>artecipare </a:t>
            </a:r>
            <a:r>
              <a:rPr lang="it-IT" dirty="0"/>
              <a:t>al </a:t>
            </a:r>
            <a:r>
              <a:rPr lang="it-IT" dirty="0" smtClean="0"/>
              <a:t>progetto </a:t>
            </a:r>
            <a:r>
              <a:rPr lang="it-IT" smtClean="0"/>
              <a:t>attraverso:</a:t>
            </a:r>
          </a:p>
          <a:p>
            <a:pPr marL="12700" algn="just">
              <a:lnSpc>
                <a:spcPct val="100000"/>
              </a:lnSpc>
            </a:pPr>
            <a:endParaRPr lang="it-IT" dirty="0" smtClean="0"/>
          </a:p>
          <a:p>
            <a:pPr marL="298450" indent="-285750" algn="just">
              <a:lnSpc>
                <a:spcPct val="100000"/>
              </a:lnSpc>
              <a:buFontTx/>
              <a:buChar char="-"/>
            </a:pPr>
            <a:r>
              <a:rPr lang="it-IT" spc="-100" dirty="0" smtClean="0">
                <a:solidFill>
                  <a:srgbClr val="231F20"/>
                </a:solidFill>
                <a:latin typeface="Trebuchet MS"/>
                <a:cs typeface="Trebuchet MS"/>
              </a:rPr>
              <a:t>La </a:t>
            </a:r>
            <a:r>
              <a:rPr lang="it-IT" dirty="0" smtClean="0"/>
              <a:t>didattica: </a:t>
            </a:r>
            <a:r>
              <a:rPr lang="it-IT" dirty="0"/>
              <a:t>utilizzando la pubblicazione «Un Goal per la salute», visionabile e scaricabile dal portale, attraverso la quale i docenti potranno avviare l’attività in aula utile alla percezione del livello di responsabilità e di conoscenza delle problematiche da parte dei ragazzi (lezioni, temi, ecc</a:t>
            </a:r>
            <a:r>
              <a:rPr lang="it-IT" dirty="0" smtClean="0"/>
              <a:t>…..).</a:t>
            </a:r>
          </a:p>
          <a:p>
            <a:pPr marL="298450" indent="-285750" algn="just">
              <a:lnSpc>
                <a:spcPct val="100000"/>
              </a:lnSpc>
              <a:buFontTx/>
              <a:buChar char="-"/>
            </a:pPr>
            <a:r>
              <a:rPr lang="it-IT" dirty="0" smtClean="0"/>
              <a:t>La compilazione </a:t>
            </a:r>
            <a:r>
              <a:rPr lang="it-IT" dirty="0"/>
              <a:t>del questionario individuale sugli argomenti </a:t>
            </a:r>
            <a:r>
              <a:rPr lang="it-IT" dirty="0" smtClean="0"/>
              <a:t>trattati.</a:t>
            </a:r>
          </a:p>
          <a:p>
            <a:pPr marL="298450" indent="-285750" algn="just">
              <a:lnSpc>
                <a:spcPct val="100000"/>
              </a:lnSpc>
              <a:buFontTx/>
              <a:buChar char="-"/>
            </a:pPr>
            <a:r>
              <a:rPr lang="it-IT" dirty="0" smtClean="0"/>
              <a:t>L’elaborazione </a:t>
            </a:r>
            <a:r>
              <a:rPr lang="it-IT" dirty="0"/>
              <a:t>di un video della durata massima di 5 minuti sul tema doping delle classi partecipanti (formato video: H264, Mp4; dimensioni: 640x480 px; codifica audio: AAC, 128 </a:t>
            </a:r>
            <a:r>
              <a:rPr lang="it-IT" dirty="0" smtClean="0"/>
              <a:t>kbps,).</a:t>
            </a:r>
            <a:endParaRPr lang="it-IT" dirty="0"/>
          </a:p>
          <a:p>
            <a:pPr marL="12700" algn="just">
              <a:lnSpc>
                <a:spcPct val="100000"/>
              </a:lnSpc>
            </a:pP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136900" y="1724025"/>
            <a:ext cx="6629400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fontAlgn="base"/>
            <a:r>
              <a:rPr lang="it-IT" b="0" dirty="0"/>
              <a:t>Nell’Area Scuole, in un’apposita sezione riservata, ciascun istituto potrà visionare </a:t>
            </a:r>
            <a:r>
              <a:rPr lang="it-IT" b="0" dirty="0" smtClean="0"/>
              <a:t>2 </a:t>
            </a:r>
            <a:r>
              <a:rPr lang="it-IT" b="0" dirty="0"/>
              <a:t>gallery</a:t>
            </a:r>
            <a:r>
              <a:rPr lang="it-IT" b="0" dirty="0" smtClean="0"/>
              <a:t>:</a:t>
            </a:r>
          </a:p>
          <a:p>
            <a:pPr algn="just" fontAlgn="base"/>
            <a:endParaRPr lang="it-IT" b="0" dirty="0"/>
          </a:p>
          <a:p>
            <a:pPr algn="just" fontAlgn="base"/>
            <a:r>
              <a:rPr lang="it-IT" dirty="0"/>
              <a:t>Gallery d’Istituto</a:t>
            </a:r>
            <a:r>
              <a:rPr lang="it-IT" b="0" dirty="0"/>
              <a:t>, </a:t>
            </a:r>
            <a:r>
              <a:rPr lang="it-IT" b="0" dirty="0" smtClean="0"/>
              <a:t>saranno </a:t>
            </a:r>
            <a:r>
              <a:rPr lang="it-IT" b="0" dirty="0"/>
              <a:t>visibili tutti i contributi </a:t>
            </a:r>
            <a:r>
              <a:rPr lang="it-IT" b="0" dirty="0" smtClean="0"/>
              <a:t>video </a:t>
            </a:r>
            <a:r>
              <a:rPr lang="it-IT" b="0" dirty="0"/>
              <a:t>inseriti dagli studenti dello stesso istituto. </a:t>
            </a:r>
            <a:endParaRPr lang="it-IT" b="0" dirty="0" smtClean="0"/>
          </a:p>
          <a:p>
            <a:pPr algn="just" fontAlgn="base"/>
            <a:endParaRPr lang="it-IT" b="0" dirty="0" smtClean="0"/>
          </a:p>
          <a:p>
            <a:pPr algn="just" fontAlgn="base"/>
            <a:r>
              <a:rPr lang="it-IT" dirty="0" smtClean="0"/>
              <a:t>Gallery </a:t>
            </a:r>
            <a:r>
              <a:rPr lang="it-IT" dirty="0"/>
              <a:t>Nazionale</a:t>
            </a:r>
            <a:r>
              <a:rPr lang="it-IT" b="0" dirty="0"/>
              <a:t>, </a:t>
            </a:r>
            <a:r>
              <a:rPr lang="it-IT" b="0" dirty="0" smtClean="0"/>
              <a:t>saranno </a:t>
            </a:r>
            <a:r>
              <a:rPr lang="it-IT" b="0" dirty="0"/>
              <a:t>visibili tutti i contributi </a:t>
            </a:r>
            <a:r>
              <a:rPr lang="it-IT" b="0" dirty="0" smtClean="0"/>
              <a:t>video </a:t>
            </a:r>
            <a:r>
              <a:rPr lang="it-IT" b="0" dirty="0"/>
              <a:t>degli istituti iscritti. </a:t>
            </a:r>
            <a:endParaRPr lang="it-IT" b="0" spc="-45" dirty="0">
              <a:latin typeface="Trebuchet MS"/>
              <a:cs typeface="Trebuchet MS"/>
            </a:endParaRPr>
          </a:p>
          <a:p>
            <a:pPr marL="22860" algn="just">
              <a:lnSpc>
                <a:spcPct val="100000"/>
              </a:lnSpc>
            </a:pPr>
            <a:endParaRPr lang="it-IT" b="0" spc="-45" dirty="0">
              <a:latin typeface="Trebuchet MS"/>
              <a:cs typeface="Trebuchet MS"/>
            </a:endParaRPr>
          </a:p>
          <a:p>
            <a:pPr marL="22860" algn="just">
              <a:lnSpc>
                <a:spcPct val="100000"/>
              </a:lnSpc>
            </a:pPr>
            <a:endParaRPr b="0" spc="-45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7537" y="540004"/>
            <a:ext cx="3317875" cy="612412"/>
          </a:xfrm>
          <a:prstGeom prst="rect">
            <a:avLst/>
          </a:prstGeom>
          <a:solidFill>
            <a:srgbClr val="C6CFE9"/>
          </a:solidFill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5095"/>
              </a:lnSpc>
            </a:pPr>
            <a:r>
              <a:rPr lang="it-IT" sz="3600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Meccanica</a:t>
            </a:r>
            <a:endParaRPr sz="3600" kern="1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440002"/>
            <a:ext cx="2880004" cy="431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2" descr="Z:\COMMISSIONE\UNICEF\UN GOAL PER LA SALUTE 2016_2017\WADA\WADA_SNTD_in-partnership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6372225"/>
            <a:ext cx="175302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0" y="1647825"/>
            <a:ext cx="5562600" cy="2616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it-IT" sz="2000" spc="-95" dirty="0" smtClean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lang="it-IT" sz="2000" spc="-95" dirty="0" smtClean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 algn="just"/>
            <a:r>
              <a:rPr lang="it-IT" spc="-95" dirty="0" smtClean="0">
                <a:solidFill>
                  <a:srgbClr val="231F20"/>
                </a:solidFill>
                <a:cs typeface="Trebuchet MS"/>
              </a:rPr>
              <a:t>A fine anno scolastico, una Commissione a composizione mista FIGC/UNICEF,  sceglierà </a:t>
            </a:r>
            <a:r>
              <a:rPr lang="it-IT" dirty="0" smtClean="0">
                <a:solidFill>
                  <a:srgbClr val="231F20"/>
                </a:solidFill>
              </a:rPr>
              <a:t>i migliori </a:t>
            </a:r>
            <a:r>
              <a:rPr lang="it-IT" b="1" dirty="0" smtClean="0">
                <a:solidFill>
                  <a:srgbClr val="231F20"/>
                </a:solidFill>
              </a:rPr>
              <a:t>3 lavori, </a:t>
            </a:r>
            <a:r>
              <a:rPr lang="it-IT" dirty="0" smtClean="0">
                <a:solidFill>
                  <a:srgbClr val="231F20"/>
                </a:solidFill>
              </a:rPr>
              <a:t>uno per ciascuna zona d’Italia (nord, centro, sud), proclamando i vincitori del progetto.</a:t>
            </a:r>
            <a:endParaRPr lang="it-IT" spc="-95" dirty="0" smtClean="0">
              <a:solidFill>
                <a:srgbClr val="231F20"/>
              </a:solidFill>
              <a:cs typeface="Trebuchet MS"/>
            </a:endParaRPr>
          </a:p>
          <a:p>
            <a:pPr marL="12700">
              <a:lnSpc>
                <a:spcPct val="100000"/>
              </a:lnSpc>
            </a:pPr>
            <a:endParaRPr spc="-95" dirty="0">
              <a:solidFill>
                <a:srgbClr val="231F20"/>
              </a:solidFill>
              <a:cs typeface="Trebuchet MS"/>
            </a:endParaRPr>
          </a:p>
          <a:p>
            <a:pPr marL="298450" marR="5080" indent="-172085" algn="just">
              <a:lnSpc>
                <a:spcPct val="100000"/>
              </a:lnSpc>
              <a:tabLst>
                <a:tab pos="299720" algn="l"/>
              </a:tabLst>
            </a:pPr>
            <a:r>
              <a:rPr lang="it-IT" sz="2000" spc="-95" dirty="0" smtClean="0">
                <a:solidFill>
                  <a:srgbClr val="231F20"/>
                </a:solidFill>
                <a:latin typeface="Trebuchet MS"/>
                <a:cs typeface="Trebuchet MS"/>
              </a:rPr>
              <a:t>  </a:t>
            </a:r>
          </a:p>
          <a:p>
            <a:pPr marL="298450" marR="5080" indent="-172085" algn="just">
              <a:lnSpc>
                <a:spcPct val="100000"/>
              </a:lnSpc>
              <a:tabLst>
                <a:tab pos="299720" algn="l"/>
              </a:tabLst>
            </a:pPr>
            <a:endParaRPr lang="it-IT" sz="2000" spc="-95" dirty="0" smtClean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7537" y="540004"/>
            <a:ext cx="4168140" cy="612412"/>
          </a:xfrm>
          <a:prstGeom prst="rect">
            <a:avLst/>
          </a:prstGeom>
          <a:solidFill>
            <a:srgbClr val="C6CFE9"/>
          </a:solidFill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5095"/>
              </a:lnSpc>
            </a:pPr>
            <a:r>
              <a:rPr lang="it-IT" sz="3600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Classifiche</a:t>
            </a:r>
            <a:endParaRPr sz="3600" kern="1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1371320"/>
            <a:ext cx="622300" cy="4610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1440002"/>
            <a:ext cx="2880004" cy="43199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2" descr="Z:\COMMISSIONE\UNICEF\UN GOAL PER LA SALUTE 2016_2017\WADA\WADA_SNTD_in-partnership_E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" y="6372225"/>
            <a:ext cx="175302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9297" y="1736509"/>
            <a:ext cx="5786120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00" spc="-100" dirty="0">
              <a:solidFill>
                <a:srgbClr val="231F20"/>
              </a:solidFill>
              <a:latin typeface="Trebuchet MS"/>
              <a:cs typeface="Trebuchet MS"/>
            </a:endParaRPr>
          </a:p>
          <a:p>
            <a:pPr marL="12700" algn="just"/>
            <a:r>
              <a:rPr lang="it-IT" dirty="0" smtClean="0"/>
              <a:t>I </a:t>
            </a:r>
            <a:r>
              <a:rPr lang="it-IT" dirty="0"/>
              <a:t>ragazzi </a:t>
            </a:r>
            <a:r>
              <a:rPr lang="it-IT" dirty="0" smtClean="0"/>
              <a:t>delle tre classi vincitrici del Progetto parteciperanno, a fine ottobre, </a:t>
            </a:r>
            <a:r>
              <a:rPr lang="it-IT" dirty="0"/>
              <a:t>alla giornata conclusiva a Coverciano presso il Centro Tecnico Federale, con Mini torneo e Premiazione ad opera del Presidente Federale e del Presidente  della Commissione Antidoping e Tutela della Salute</a:t>
            </a:r>
            <a:r>
              <a:rPr lang="it-IT" dirty="0" smtClean="0"/>
              <a:t>.</a:t>
            </a:r>
            <a:endParaRPr sz="2000" spc="-100" dirty="0">
              <a:solidFill>
                <a:srgbClr val="231F20"/>
              </a:solidFill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07537" y="540004"/>
            <a:ext cx="3718560" cy="612412"/>
          </a:xfrm>
          <a:prstGeom prst="rect">
            <a:avLst/>
          </a:prstGeom>
          <a:solidFill>
            <a:srgbClr val="C6CFE9"/>
          </a:solidFill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5095"/>
              </a:lnSpc>
            </a:pPr>
            <a:r>
              <a:rPr lang="it-IT" sz="3600" kern="1200" dirty="0" smtClean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Premi</a:t>
            </a:r>
            <a:endParaRPr sz="3600" kern="1200" dirty="0">
              <a:solidFill>
                <a:srgbClr val="00B0F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440002"/>
            <a:ext cx="2880004" cy="4319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6" name="Picture 2" descr="Z:\COMMISSIONE\UNICEF\UN GOAL PER LA SALUTE 2016_2017\WADA\WADA_SNTD_in-partnership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6372225"/>
            <a:ext cx="1753020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547</Words>
  <Application>Microsoft Office PowerPoint</Application>
  <PresentationFormat>Personalizzato</PresentationFormat>
  <Paragraphs>40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Calibri</vt:lpstr>
      <vt:lpstr>Palatino Linotype</vt:lpstr>
      <vt:lpstr>Tahoma</vt:lpstr>
      <vt:lpstr>Trebuchet MS</vt:lpstr>
      <vt:lpstr>Office Theme</vt:lpstr>
      <vt:lpstr>Presentazione standard di PowerPoint</vt:lpstr>
      <vt:lpstr>Un Goal per la Salute</vt:lpstr>
      <vt:lpstr>Presentazione standard di PowerPoint</vt:lpstr>
      <vt:lpstr>Obiettivi</vt:lpstr>
      <vt:lpstr>Iscrizioni</vt:lpstr>
      <vt:lpstr>Regolamento</vt:lpstr>
      <vt:lpstr>Meccanica</vt:lpstr>
      <vt:lpstr>Classifiche</vt:lpstr>
      <vt:lpstr>Premi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1</dc:title>
  <cp:lastModifiedBy>Francesca Sordini</cp:lastModifiedBy>
  <cp:revision>76</cp:revision>
  <dcterms:created xsi:type="dcterms:W3CDTF">2016-11-18T08:57:15Z</dcterms:created>
  <dcterms:modified xsi:type="dcterms:W3CDTF">2021-11-02T10:05:04Z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2016-07-12T00:00:00Z</vt:filetime>
  </property>
  <property fmtid="{D5CDD505-2E9C-101B-9397-08002B2CF9AE}" pid="3" name="Creator">
    <vt:lpwstr>QuarkXPress(R) 9.54r1</vt:lpwstr>
  </property>
  <property fmtid="{D5CDD505-2E9C-101B-9397-08002B2CF9AE}" pid="4" name="LastSaved">
    <vt:filetime>2016-11-18T00:00:00Z</vt:filetime>
  </property>
</Properties>
</file>