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70" r:id="rId2"/>
    <p:sldId id="271" r:id="rId3"/>
    <p:sldId id="326" r:id="rId4"/>
    <p:sldId id="276" r:id="rId5"/>
    <p:sldId id="277" r:id="rId6"/>
    <p:sldId id="334" r:id="rId7"/>
    <p:sldId id="280" r:id="rId8"/>
    <p:sldId id="279" r:id="rId9"/>
    <p:sldId id="281" r:id="rId10"/>
    <p:sldId id="282" r:id="rId11"/>
    <p:sldId id="307" r:id="rId12"/>
    <p:sldId id="308" r:id="rId13"/>
    <p:sldId id="283" r:id="rId14"/>
    <p:sldId id="284" r:id="rId15"/>
    <p:sldId id="304" r:id="rId16"/>
    <p:sldId id="303" r:id="rId17"/>
    <p:sldId id="305" r:id="rId18"/>
    <p:sldId id="306" r:id="rId19"/>
    <p:sldId id="330" r:id="rId20"/>
    <p:sldId id="331" r:id="rId21"/>
    <p:sldId id="332" r:id="rId22"/>
    <p:sldId id="333" r:id="rId2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4" autoAdjust="0"/>
    <p:restoredTop sz="94697" autoAdjust="0"/>
  </p:normalViewPr>
  <p:slideViewPr>
    <p:cSldViewPr snapToGrid="0" snapToObjects="1">
      <p:cViewPr varScale="1">
        <p:scale>
          <a:sx n="103" d="100"/>
          <a:sy n="103" d="100"/>
        </p:scale>
        <p:origin x="5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0A6B0C-1670-994B-A6F9-4834C64F15C8}" type="datetime1">
              <a:rPr lang="it-IT" smtClean="0"/>
              <a:t>07/02/2017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5005FE-4F5C-B248-B842-6C92CCBDEB9E}" type="slidenum">
              <a:rPr lang="it-IT" smtClean="0"/>
              <a:t>‹N›</a:t>
            </a:fld>
            <a:endParaRPr lang="it-IT"/>
          </a:p>
        </p:txBody>
      </p:sp>
    </p:spTree>
    <p:extLst>
      <p:ext uri="{BB962C8B-B14F-4D97-AF65-F5344CB8AC3E}">
        <p14:creationId xmlns:p14="http://schemas.microsoft.com/office/powerpoint/2010/main" val="1026194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E036D-CE06-4348-8D03-581F7034C702}" type="datetime1">
              <a:rPr lang="it-IT" smtClean="0"/>
              <a:t>07/02/2017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D42119-E5B1-494F-AA9F-45C5B34B1004}" type="slidenum">
              <a:rPr lang="it-IT" smtClean="0"/>
              <a:t>‹N›</a:t>
            </a:fld>
            <a:endParaRPr lang="it-IT"/>
          </a:p>
        </p:txBody>
      </p:sp>
    </p:spTree>
    <p:extLst>
      <p:ext uri="{BB962C8B-B14F-4D97-AF65-F5344CB8AC3E}">
        <p14:creationId xmlns:p14="http://schemas.microsoft.com/office/powerpoint/2010/main" val="16814140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4542547-CBC3-4A4E-BCFE-5AFE1EE30902}"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8394183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F4D5626-51E8-9C4F-A107-4B64610D6959}"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3715645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00B576-89FD-B240-A3BC-83A3FC6B0580}"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281065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BACBF7-E5A8-9B47-95AC-FE3EDE244377}"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1415574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3037D490-A73B-3447-97DE-A7A6B61636F9}"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2577757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B46E514-29FE-E84D-8CEC-EC3498D5CACF}"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1605001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9410BD-A1A3-F849-AEC5-0CF56EDF57C9}" type="datetime1">
              <a:rPr lang="it-IT" smtClean="0"/>
              <a:t>07/02/2017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36627176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5EB85212-8C95-8D43-A67A-278EC227872C}" type="datetime1">
              <a:rPr lang="it-IT" smtClean="0"/>
              <a:t>07/02/2017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120498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176FBF5-E679-FB48-A15A-029D411A2061}" type="datetime1">
              <a:rPr lang="it-IT" smtClean="0"/>
              <a:t>07/02/2017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4034955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2A291D0A-7071-354C-A419-99FE545DDB18}"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4440683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2343722-952E-F040-A695-F65C5F209BC8}"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2736341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64B81-3C20-F749-A0B7-A081C8F76797}" type="datetime1">
              <a:rPr lang="it-IT" smtClean="0"/>
              <a:t>07/02/2017</a:t>
            </a:fld>
            <a:endParaRPr lang="it-IT"/>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7C672-CE85-B645-9065-0D02B2288966}" type="slidenum">
              <a:rPr lang="it-IT" smtClean="0"/>
              <a:t>‹N›</a:t>
            </a:fld>
            <a:endParaRPr lang="it-IT"/>
          </a:p>
        </p:txBody>
      </p:sp>
    </p:spTree>
    <p:extLst>
      <p:ext uri="{BB962C8B-B14F-4D97-AF65-F5344CB8AC3E}">
        <p14:creationId xmlns:p14="http://schemas.microsoft.com/office/powerpoint/2010/main" val="273032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ov"/><Relationship Id="rId1" Type="http://schemas.microsoft.com/office/2007/relationships/media" Target="../media/media11.mov"/><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ov"/><Relationship Id="rId1" Type="http://schemas.microsoft.com/office/2007/relationships/media" Target="../media/media12.mov"/><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6</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200" dirty="0" smtClean="0">
                <a:solidFill>
                  <a:srgbClr val="FF0000"/>
                </a:solidFill>
                <a:latin typeface="Book Antiqua"/>
                <a:cs typeface="Book Antiqua"/>
              </a:rPr>
              <a:t>Descrizione</a:t>
            </a:r>
          </a:p>
          <a:p>
            <a:pPr marL="0" indent="180000" algn="ctr">
              <a:spcBef>
                <a:spcPts val="0"/>
              </a:spcBef>
              <a:buFont typeface="Arial"/>
              <a:buNone/>
            </a:pPr>
            <a:endParaRPr lang="it-IT" sz="600" dirty="0" smtClean="0">
              <a:solidFill>
                <a:srgbClr val="FF0000"/>
              </a:solidFill>
              <a:latin typeface="Book Antiqua"/>
              <a:cs typeface="Book Antiqua"/>
            </a:endParaRPr>
          </a:p>
          <a:p>
            <a:pPr marL="0" indent="180000" algn="just">
              <a:spcBef>
                <a:spcPts val="0"/>
              </a:spcBef>
              <a:buNone/>
            </a:pPr>
            <a:r>
              <a:rPr lang="it-IT" sz="1400" dirty="0" smtClean="0">
                <a:latin typeface="Book Antiqua"/>
                <a:cs typeface="Book Antiqua"/>
              </a:rPr>
              <a:t>Questa </a:t>
            </a:r>
            <a:r>
              <a:rPr lang="it-IT" sz="1400" dirty="0">
                <a:latin typeface="Book Antiqua"/>
                <a:cs typeface="Book Antiqua"/>
              </a:rPr>
              <a:t>esercitazione </a:t>
            </a:r>
            <a:r>
              <a:rPr lang="it-IT" sz="1400" dirty="0" smtClean="0">
                <a:latin typeface="Book Antiqua"/>
                <a:cs typeface="Book Antiqua"/>
              </a:rPr>
              <a:t>prevede</a:t>
            </a:r>
            <a:r>
              <a:rPr lang="it-IT" sz="1400" dirty="0">
                <a:latin typeface="Book Antiqua"/>
                <a:cs typeface="Book Antiqua"/>
              </a:rPr>
              <a:t> </a:t>
            </a:r>
            <a:r>
              <a:rPr lang="it-IT" sz="1400" dirty="0" smtClean="0">
                <a:latin typeface="Book Antiqua"/>
                <a:cs typeface="Book Antiqua"/>
              </a:rPr>
              <a:t>la simulazione di un uno/tre con duello perso dal difensore in uscita: subito dopo con un secondo difensore in uscita a duello, si viene a formare un uno/due.</a:t>
            </a:r>
          </a:p>
          <a:p>
            <a:pPr marL="0" indent="180000" algn="just">
              <a:spcBef>
                <a:spcPts val="0"/>
              </a:spcBef>
              <a:buNone/>
            </a:pPr>
            <a:r>
              <a:rPr lang="it-IT" sz="1400" dirty="0" smtClean="0">
                <a:latin typeface="Book Antiqua"/>
                <a:cs typeface="Book Antiqua"/>
              </a:rPr>
              <a:t>L’inizio dell’esercitazione prevede un secondo obiettivo, cioè prendere campo con palla coperta, con la partenza dell’avversario girato di spalle, susseguentemente guida palla all’indietro stimolando la linea difensiva a prendere campo per qualche metro, poi si gira e immette una palla lunga sopra la linea. </a:t>
            </a:r>
          </a:p>
          <a:p>
            <a:pPr marL="0" indent="180000" algn="just">
              <a:spcBef>
                <a:spcPts val="0"/>
              </a:spcBef>
              <a:buNone/>
            </a:pPr>
            <a:r>
              <a:rPr lang="it-IT" sz="1400" dirty="0" smtClean="0">
                <a:latin typeface="Book Antiqua"/>
                <a:cs typeface="Book Antiqua"/>
              </a:rPr>
              <a:t>A seguito del video dell’esercitazione, viene proposta un’immagine di una gara internazionale disputata dal Napoli in cui si verifica la stessa situazione simulata in questa esercitazione con un’ottima reazione dei protagonisti.   </a:t>
            </a:r>
            <a:endParaRPr lang="it-IT" sz="1400" dirty="0">
              <a:latin typeface="Book Antiqua"/>
              <a:cs typeface="Book Antiqua"/>
            </a:endParaRPr>
          </a:p>
          <a:p>
            <a:pPr marL="0" indent="0" algn="ctr">
              <a:spcBef>
                <a:spcPts val="0"/>
              </a:spcBef>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pic>
        <p:nvPicPr>
          <p:cNvPr id="9" name="Immagine 8" descr="Macintosh HD:Users:napoli:Desktop:zona di sviluppo metà campo.jpe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3852" y="2229487"/>
            <a:ext cx="8150860" cy="2577465"/>
          </a:xfrm>
          <a:prstGeom prst="rect">
            <a:avLst/>
          </a:prstGeom>
          <a:noFill/>
          <a:ln>
            <a:noFill/>
          </a:ln>
        </p:spPr>
      </p:pic>
      <p:sp>
        <p:nvSpPr>
          <p:cNvPr id="10" name="Segnaposto contenuto 2"/>
          <p:cNvSpPr txBox="1">
            <a:spLocks/>
          </p:cNvSpPr>
          <p:nvPr/>
        </p:nvSpPr>
        <p:spPr>
          <a:xfrm>
            <a:off x="1270001" y="556690"/>
            <a:ext cx="7354712"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Uno / Tre   Uno / Due</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a:t>
            </a:fld>
            <a:endParaRPr lang="it-IT" dirty="0"/>
          </a:p>
        </p:txBody>
      </p:sp>
    </p:spTree>
    <p:extLst>
      <p:ext uri="{BB962C8B-B14F-4D97-AF65-F5344CB8AC3E}">
        <p14:creationId xmlns:p14="http://schemas.microsoft.com/office/powerpoint/2010/main" val="20102219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Scarico corto, scarico lungo, palla scoperta improvvisa, palla che ci punta, con inserimento del vertice </a:t>
            </a:r>
            <a:r>
              <a:rPr lang="it-IT" sz="2400" i="1" u="sng" dirty="0" smtClean="0">
                <a:latin typeface="Book Antiqua"/>
                <a:cs typeface="Book Antiqua"/>
              </a:rPr>
              <a:t>basso  (scarico corto)</a:t>
            </a:r>
            <a:endParaRPr lang="it-IT" sz="24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10</a:t>
            </a:fld>
            <a:endParaRPr lang="it-IT"/>
          </a:p>
        </p:txBody>
      </p:sp>
      <p:pic>
        <p:nvPicPr>
          <p:cNvPr id="5" name="Scarico corto central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740609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10</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95698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717768"/>
            <a:ext cx="8229600" cy="20259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Font typeface="Arial"/>
              <a:buNone/>
            </a:pPr>
            <a:r>
              <a:rPr lang="it-IT" sz="1300" dirty="0" smtClean="0">
                <a:solidFill>
                  <a:srgbClr val="000000"/>
                </a:solidFill>
                <a:latin typeface="Book Antiqua"/>
                <a:cs typeface="Book Antiqua"/>
              </a:rPr>
              <a:t>Lo scarico lungo - come vedremo nel filmato che segue – permette, al contrario dello scarico corto, di poter guadagnare campo in avanti, poiché lo spazio di transizione della palla tra i due allenatori/avversari risulta ampio e permette alla linea difensiva di accorciare in avanti e, in un secondo tempo, di andare in fuga verso la propria porta. </a:t>
            </a:r>
          </a:p>
          <a:p>
            <a:pPr marL="0" indent="180000" algn="just">
              <a:spcBef>
                <a:spcPts val="0"/>
              </a:spcBef>
              <a:buFont typeface="Arial"/>
              <a:buNone/>
            </a:pPr>
            <a:r>
              <a:rPr lang="it-IT" sz="1300" dirty="0" smtClean="0">
                <a:solidFill>
                  <a:srgbClr val="000000"/>
                </a:solidFill>
                <a:latin typeface="Book Antiqua"/>
                <a:cs typeface="Book Antiqua"/>
              </a:rPr>
              <a:t>Questo movimento ha, come scopo, di togliere profondità e tempi all’avversario che sarà costretto ad adeguarsi ai difensori per evitare di finire in fuorigioco.</a:t>
            </a:r>
          </a:p>
          <a:p>
            <a:pPr marL="0" indent="180000" algn="just">
              <a:spcBef>
                <a:spcPts val="0"/>
              </a:spcBef>
              <a:buFont typeface="Arial"/>
              <a:buNone/>
            </a:pPr>
            <a:r>
              <a:rPr lang="it-IT" sz="1300" dirty="0" smtClean="0">
                <a:solidFill>
                  <a:srgbClr val="000000"/>
                </a:solidFill>
                <a:latin typeface="Book Antiqua"/>
                <a:cs typeface="Book Antiqua"/>
              </a:rPr>
              <a:t>Anche in questo caso c’è l’inserimento del centrocampista centrale nell’esercitazione, oltre a un avversario a ridosso della linea.</a:t>
            </a:r>
          </a:p>
          <a:p>
            <a:pPr marL="0" indent="0" algn="just">
              <a:buFont typeface="Arial"/>
              <a:buNone/>
            </a:pPr>
            <a:endParaRPr lang="it-IT" sz="1300" dirty="0" smtClean="0">
              <a:solidFill>
                <a:srgbClr val="000000"/>
              </a:solidFill>
              <a:latin typeface="Book Antiqua"/>
              <a:cs typeface="Book Antiqua"/>
            </a:endParaRPr>
          </a:p>
          <a:p>
            <a:pPr marL="0" indent="0" algn="just">
              <a:buFont typeface="Arial"/>
              <a:buNone/>
            </a:pPr>
            <a:endParaRPr lang="it-IT" sz="1400" dirty="0">
              <a:solidFill>
                <a:srgbClr val="000000"/>
              </a:solidFill>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pic>
        <p:nvPicPr>
          <p:cNvPr id="9" name="Immagine 8" descr="Macintosh HD:Users:napoli:Desktop:zona di sviluppo metà campo.jpe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3852" y="2229487"/>
            <a:ext cx="8150860" cy="2577465"/>
          </a:xfrm>
          <a:prstGeom prst="rect">
            <a:avLst/>
          </a:prstGeom>
          <a:noFill/>
          <a:ln>
            <a:noFill/>
          </a:ln>
        </p:spPr>
      </p:pic>
      <p:sp>
        <p:nvSpPr>
          <p:cNvPr id="10" name="Segnaposto contenuto 2"/>
          <p:cNvSpPr txBox="1">
            <a:spLocks/>
          </p:cNvSpPr>
          <p:nvPr/>
        </p:nvSpPr>
        <p:spPr>
          <a:xfrm>
            <a:off x="744499" y="625967"/>
            <a:ext cx="7655003" cy="133101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Scarico corto, scarico lungo, palla scoperta improvvisa, palla che ci punta, con inserimento del vertice basso</a:t>
            </a:r>
          </a:p>
          <a:p>
            <a:pPr marL="0" indent="0" algn="ctr">
              <a:buNone/>
            </a:pPr>
            <a:r>
              <a:rPr lang="it-IT" sz="2400" i="1" u="sng" dirty="0" smtClean="0">
                <a:latin typeface="Book Antiqua"/>
                <a:cs typeface="Book Antiqua"/>
              </a:rPr>
              <a:t>(scarico lungo)</a:t>
            </a:r>
            <a:endParaRPr lang="it-IT" sz="2800" i="1" u="sng" dirty="0" smtClean="0">
              <a:solidFill>
                <a:srgbClr val="000000"/>
              </a:solidFill>
              <a:latin typeface="Book Antiqua"/>
              <a:cs typeface="Book Antiqua"/>
            </a:endParaRPr>
          </a:p>
        </p:txBody>
      </p:sp>
      <p:sp>
        <p:nvSpPr>
          <p:cNvPr id="2" name="Segnaposto numero diapositiva 1"/>
          <p:cNvSpPr>
            <a:spLocks noGrp="1"/>
          </p:cNvSpPr>
          <p:nvPr>
            <p:ph type="sldNum" sz="quarter" idx="12"/>
          </p:nvPr>
        </p:nvSpPr>
        <p:spPr/>
        <p:txBody>
          <a:bodyPr/>
          <a:lstStyle/>
          <a:p>
            <a:fld id="{47F7C672-CE85-B645-9065-0D02B2288966}" type="slidenum">
              <a:rPr lang="it-IT" smtClean="0"/>
              <a:t>11</a:t>
            </a:fld>
            <a:endParaRPr lang="it-IT" dirty="0"/>
          </a:p>
        </p:txBody>
      </p:sp>
    </p:spTree>
    <p:extLst>
      <p:ext uri="{BB962C8B-B14F-4D97-AF65-F5344CB8AC3E}">
        <p14:creationId xmlns:p14="http://schemas.microsoft.com/office/powerpoint/2010/main" val="41750286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Scarico corto, scarico lungo, palla scoperta improvvisa, palla che ci punta, con inserimento del vertice </a:t>
            </a:r>
            <a:r>
              <a:rPr lang="it-IT" sz="2400" i="1" u="sng" dirty="0" smtClean="0">
                <a:latin typeface="Book Antiqua"/>
                <a:cs typeface="Book Antiqua"/>
              </a:rPr>
              <a:t>basso  (scarico lungo)</a:t>
            </a:r>
            <a:endParaRPr lang="it-IT" sz="24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12</a:t>
            </a:fld>
            <a:endParaRPr lang="it-IT"/>
          </a:p>
        </p:txBody>
      </p:sp>
      <p:pic>
        <p:nvPicPr>
          <p:cNvPr id="3" name="scarico lungo con vertic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290216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11</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383838"/>
            <a:ext cx="8229600" cy="256381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it-IT" sz="2900" dirty="0" smtClean="0">
                <a:solidFill>
                  <a:srgbClr val="FF0000"/>
                </a:solidFill>
                <a:latin typeface="Book Antiqua"/>
                <a:cs typeface="Book Antiqua"/>
              </a:rPr>
              <a:t>Descrizione</a:t>
            </a:r>
          </a:p>
          <a:p>
            <a:pPr marL="0" indent="0" algn="just">
              <a:spcBef>
                <a:spcPts val="0"/>
              </a:spcBef>
              <a:buNone/>
            </a:pPr>
            <a:endParaRPr lang="it-IT" sz="1900" dirty="0" smtClean="0">
              <a:latin typeface="Book Antiqua"/>
              <a:cs typeface="Book Antiqua"/>
            </a:endParaRPr>
          </a:p>
          <a:p>
            <a:pPr marL="0" indent="180000" algn="just">
              <a:spcBef>
                <a:spcPts val="0"/>
              </a:spcBef>
              <a:buNone/>
            </a:pPr>
            <a:r>
              <a:rPr lang="it-IT" sz="1900" dirty="0" smtClean="0">
                <a:latin typeface="Book Antiqua"/>
                <a:cs typeface="Book Antiqua"/>
              </a:rPr>
              <a:t>La differenza sostanziale tra le esercitazioni di cui abbiamo precedentemente parlato e queste che sto per presentare è rappresentata dalle reazioni: esse, infatti, non saranno più con linea a quattro bensì con linea a tre. Lo scopo di ripetere le stesse esercitazioni per vie esterne ha l’obiettivo di perfezionare i meccanismi anche con un componente della linea fuori in chiusura, in modo che la suddivisione degli spazi e le profondità di copertura siano suddivisi per tre elementi piuttosto che per quattro.</a:t>
            </a:r>
          </a:p>
          <a:p>
            <a:pPr marL="0" indent="180000" algn="just">
              <a:spcBef>
                <a:spcPts val="0"/>
              </a:spcBef>
              <a:buNone/>
            </a:pPr>
            <a:r>
              <a:rPr lang="it-IT" sz="1900" dirty="0" smtClean="0">
                <a:latin typeface="Book Antiqua"/>
                <a:cs typeface="Book Antiqua"/>
              </a:rPr>
              <a:t>Anche </a:t>
            </a:r>
            <a:r>
              <a:rPr lang="it-IT" sz="1900" dirty="0">
                <a:latin typeface="Book Antiqua"/>
                <a:cs typeface="Book Antiqua"/>
              </a:rPr>
              <a:t>in questo caso si tratta di uno scarico corto, dove non c’è possibilità di </a:t>
            </a:r>
            <a:r>
              <a:rPr lang="it-IT" sz="1900" dirty="0" smtClean="0">
                <a:latin typeface="Book Antiqua"/>
                <a:cs typeface="Book Antiqua"/>
              </a:rPr>
              <a:t>prendere campo </a:t>
            </a:r>
            <a:r>
              <a:rPr lang="it-IT" sz="1900" dirty="0">
                <a:latin typeface="Book Antiqua"/>
                <a:cs typeface="Book Antiqua"/>
              </a:rPr>
              <a:t>visto il poco  tempo </a:t>
            </a:r>
            <a:r>
              <a:rPr lang="it-IT" sz="1900" dirty="0" smtClean="0">
                <a:latin typeface="Book Antiqua"/>
                <a:cs typeface="Book Antiqua"/>
              </a:rPr>
              <a:t>di trasmissione della palla tra i due allenatori/avversari: come nella stessa esercitazione centrale, la fuga della linea difensiva sarà immediata in modo da non concedere all’avversario la possibilità dell’attacco della profondità.</a:t>
            </a:r>
          </a:p>
          <a:p>
            <a:pPr marL="0" indent="180000" algn="just">
              <a:spcBef>
                <a:spcPts val="0"/>
              </a:spcBef>
              <a:buNone/>
            </a:pPr>
            <a:r>
              <a:rPr lang="it-IT" sz="1900" dirty="0" smtClean="0">
                <a:latin typeface="Book Antiqua"/>
                <a:cs typeface="Book Antiqua"/>
              </a:rPr>
              <a:t>Anche in questa ipotesi c’è l’inserimento del centrocampista centrale, (modulo 4-3-3), che ha il compito di catturare un’eventuale seconda palla, in più di un avversario a ridosso della linea difensiva a tre. </a:t>
            </a:r>
            <a:endParaRPr lang="it-IT" sz="1900" dirty="0">
              <a:latin typeface="Book Antiqua"/>
              <a:cs typeface="Book Antiqua"/>
            </a:endParaRPr>
          </a:p>
          <a:p>
            <a:pPr marL="0" indent="0" algn="just">
              <a:spcBef>
                <a:spcPts val="0"/>
              </a:spcBef>
              <a:buFont typeface="Arial"/>
              <a:buNone/>
            </a:pPr>
            <a:endParaRPr lang="it-IT" sz="1400" dirty="0">
              <a:latin typeface="Book Antiqua"/>
              <a:cs typeface="Book Antiqua"/>
            </a:endParaRPr>
          </a:p>
          <a:p>
            <a:pPr marL="0" indent="0" algn="just">
              <a:spcBef>
                <a:spcPts val="0"/>
              </a:spcBef>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473851" y="610668"/>
            <a:ext cx="8385175"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Scarico corto, scarico lungo, palla scoperta improvvisa, palla punta la linea difensiva, fuga a 3 con inserimento del vertice basso</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13</a:t>
            </a:fld>
            <a:endParaRPr lang="it-IT" dirty="0"/>
          </a:p>
        </p:txBody>
      </p:sp>
      <p:pic>
        <p:nvPicPr>
          <p:cNvPr id="13" name="Immagine 12" descr="lat.dx.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4800" y="1941869"/>
            <a:ext cx="5994400" cy="2490838"/>
          </a:xfrm>
          <a:prstGeom prst="rect">
            <a:avLst/>
          </a:prstGeom>
        </p:spPr>
      </p:pic>
    </p:spTree>
    <p:extLst>
      <p:ext uri="{BB962C8B-B14F-4D97-AF65-F5344CB8AC3E}">
        <p14:creationId xmlns:p14="http://schemas.microsoft.com/office/powerpoint/2010/main" val="24569520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303142" y="545045"/>
            <a:ext cx="8537716"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Scarico corto, scarico lungo, palla scoperta improvvisa, palla </a:t>
            </a:r>
            <a:r>
              <a:rPr lang="it-IT" sz="2400" i="1" u="sng" dirty="0" smtClean="0">
                <a:latin typeface="Book Antiqua"/>
                <a:cs typeface="Book Antiqua"/>
              </a:rPr>
              <a:t>che punta la linea difensiva, </a:t>
            </a:r>
            <a:r>
              <a:rPr lang="it-IT" sz="2400" i="1" u="sng" dirty="0">
                <a:latin typeface="Book Antiqua"/>
                <a:cs typeface="Book Antiqua"/>
              </a:rPr>
              <a:t>fuga a 3 con inserimento del vertice basso</a:t>
            </a:r>
            <a:endParaRPr lang="it-IT" sz="28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14</a:t>
            </a:fld>
            <a:endParaRPr lang="it-IT"/>
          </a:p>
        </p:txBody>
      </p:sp>
      <p:pic>
        <p:nvPicPr>
          <p:cNvPr id="5" name="scarico corto lateral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6321843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12</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a:latin typeface="Book Antiqua"/>
                <a:cs typeface="Book Antiqua"/>
              </a:rPr>
              <a:t>In questo video viene simulato uno scarico lungo in diagonale </a:t>
            </a:r>
            <a:r>
              <a:rPr lang="it-IT" sz="1300" dirty="0" smtClean="0">
                <a:latin typeface="Book Antiqua"/>
                <a:cs typeface="Book Antiqua"/>
              </a:rPr>
              <a:t>che consente </a:t>
            </a:r>
            <a:r>
              <a:rPr lang="it-IT" sz="1300" dirty="0">
                <a:latin typeface="Book Antiqua"/>
                <a:cs typeface="Book Antiqua"/>
              </a:rPr>
              <a:t>alla linea difensiva di prendere campo prima della fuga verso la </a:t>
            </a:r>
            <a:r>
              <a:rPr lang="it-IT" sz="1300" dirty="0" smtClean="0">
                <a:latin typeface="Book Antiqua"/>
                <a:cs typeface="Book Antiqua"/>
              </a:rPr>
              <a:t>porta; </a:t>
            </a:r>
            <a:r>
              <a:rPr lang="it-IT" sz="1300" dirty="0">
                <a:latin typeface="Book Antiqua"/>
                <a:cs typeface="Book Antiqua"/>
              </a:rPr>
              <a:t>in questo caso il difensore esterno che si trova fuori in chiusura </a:t>
            </a:r>
            <a:r>
              <a:rPr lang="it-IT" sz="1300" dirty="0" smtClean="0">
                <a:latin typeface="Book Antiqua"/>
                <a:cs typeface="Book Antiqua"/>
              </a:rPr>
              <a:t>ha </a:t>
            </a:r>
            <a:r>
              <a:rPr lang="it-IT" sz="1300" dirty="0">
                <a:latin typeface="Book Antiqua"/>
                <a:cs typeface="Book Antiqua"/>
              </a:rPr>
              <a:t>l’obbligo di tentare il rientro nella linea difensiva, in modo da rafforzare a livello numerico il reparto </a:t>
            </a:r>
            <a:r>
              <a:rPr lang="it-IT" sz="1300" dirty="0" smtClean="0">
                <a:latin typeface="Book Antiqua"/>
                <a:cs typeface="Book Antiqua"/>
              </a:rPr>
              <a:t>e garantire una maggiore copertura </a:t>
            </a:r>
            <a:r>
              <a:rPr lang="it-IT" sz="1300" dirty="0">
                <a:latin typeface="Book Antiqua"/>
                <a:cs typeface="Book Antiqua"/>
              </a:rPr>
              <a:t>degli spazi.</a:t>
            </a:r>
          </a:p>
          <a:p>
            <a:pPr marL="0" indent="180000" algn="just">
              <a:spcBef>
                <a:spcPts val="0"/>
              </a:spcBef>
              <a:buNone/>
            </a:pPr>
            <a:r>
              <a:rPr lang="it-IT" sz="1300" dirty="0">
                <a:latin typeface="Book Antiqua"/>
                <a:cs typeface="Book Antiqua"/>
              </a:rPr>
              <a:t>Questo accade solamente se il passaggio tra i due </a:t>
            </a:r>
            <a:r>
              <a:rPr lang="it-IT" sz="1300" dirty="0" smtClean="0">
                <a:latin typeface="Book Antiqua"/>
                <a:cs typeface="Book Antiqua"/>
              </a:rPr>
              <a:t>allenatori/avversari </a:t>
            </a:r>
            <a:r>
              <a:rPr lang="it-IT" sz="1300" dirty="0">
                <a:latin typeface="Book Antiqua"/>
                <a:cs typeface="Book Antiqua"/>
              </a:rPr>
              <a:t>non sia a grande </a:t>
            </a:r>
            <a:r>
              <a:rPr lang="it-IT" sz="1300" dirty="0" smtClean="0">
                <a:latin typeface="Book Antiqua"/>
                <a:cs typeface="Book Antiqua"/>
              </a:rPr>
              <a:t>velocità, unico modo possibile per il difensore esterno di poter rientrare nel reparto difensivo.  </a:t>
            </a:r>
            <a:r>
              <a:rPr lang="it-IT" sz="1400" dirty="0" smtClean="0">
                <a:latin typeface="Book Antiqua"/>
                <a:cs typeface="Book Antiqua"/>
              </a:rPr>
              <a:t> </a:t>
            </a:r>
            <a:endParaRPr lang="it-IT" sz="1400" dirty="0">
              <a:latin typeface="Book Antiqua"/>
              <a:cs typeface="Book Antiqua"/>
            </a:endParaRPr>
          </a:p>
          <a:p>
            <a:pPr marL="0" indent="0" algn="ctr">
              <a:buNone/>
            </a:pPr>
            <a:endParaRPr lang="it-IT" sz="14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1178922" y="804870"/>
            <a:ext cx="6786157"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Scarico corto, scarico lungo, palla scoperta improvvisa, palla </a:t>
            </a:r>
            <a:r>
              <a:rPr lang="it-IT" sz="2400" i="1" u="sng" dirty="0" smtClean="0">
                <a:latin typeface="Book Antiqua"/>
                <a:cs typeface="Book Antiqua"/>
              </a:rPr>
              <a:t>che punta la linea difensiva</a:t>
            </a:r>
            <a:endParaRPr lang="it-IT" sz="2400" i="1" u="sng" dirty="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15</a:t>
            </a:fld>
            <a:endParaRPr lang="it-IT"/>
          </a:p>
        </p:txBody>
      </p:sp>
      <p:pic>
        <p:nvPicPr>
          <p:cNvPr id="11" name="Immagine 10" descr="lat.sx.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3852" y="2314316"/>
            <a:ext cx="8229600" cy="2517751"/>
          </a:xfrm>
          <a:prstGeom prst="rect">
            <a:avLst/>
          </a:prstGeom>
        </p:spPr>
      </p:pic>
    </p:spTree>
    <p:extLst>
      <p:ext uri="{BB962C8B-B14F-4D97-AF65-F5344CB8AC3E}">
        <p14:creationId xmlns:p14="http://schemas.microsoft.com/office/powerpoint/2010/main" val="25511875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1459297" y="545045"/>
            <a:ext cx="6225407"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Scarico corto, scarico lungo, palla scoperta improvvisa, palla </a:t>
            </a:r>
            <a:r>
              <a:rPr lang="it-IT" sz="2400" i="1" u="sng" dirty="0" smtClean="0">
                <a:latin typeface="Book Antiqua"/>
                <a:cs typeface="Book Antiqua"/>
              </a:rPr>
              <a:t>che punta la linea difensiva</a:t>
            </a:r>
            <a:endParaRPr lang="it-IT" sz="24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16</a:t>
            </a:fld>
            <a:endParaRPr lang="it-IT"/>
          </a:p>
        </p:txBody>
      </p:sp>
      <p:pic>
        <p:nvPicPr>
          <p:cNvPr id="3" name="scarico lungo orizzontal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8896870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13</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441827"/>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010312"/>
            <a:ext cx="8229600" cy="27281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Font typeface="Arial"/>
              <a:buNone/>
            </a:pPr>
            <a:r>
              <a:rPr lang="it-IT" sz="1300" dirty="0" smtClean="0">
                <a:latin typeface="Book Antiqua"/>
                <a:cs typeface="Book Antiqua"/>
              </a:rPr>
              <a:t>Questa proposta prevede un’esercitazione il cui obiettivo è l’assorbimento di un eventuale inserimento dei centrocampisti avversari  da parte del difensore centrale con difensore esterno in chiusura.</a:t>
            </a:r>
          </a:p>
          <a:p>
            <a:pPr marL="0" indent="180000" algn="just">
              <a:spcBef>
                <a:spcPts val="0"/>
              </a:spcBef>
              <a:buFont typeface="Arial"/>
              <a:buNone/>
            </a:pPr>
            <a:r>
              <a:rPr lang="it-IT" sz="1300" dirty="0">
                <a:latin typeface="Book Antiqua"/>
                <a:cs typeface="Book Antiqua"/>
              </a:rPr>
              <a:t>I</a:t>
            </a:r>
            <a:r>
              <a:rPr lang="it-IT" sz="1300" dirty="0" smtClean="0">
                <a:latin typeface="Book Antiqua"/>
                <a:cs typeface="Book Antiqua"/>
              </a:rPr>
              <a:t>n questo caso il difensore esterno in chiusura avrà l’obbligo di prendere il posto del difensore centrale di parte che ha seguito l’inserimento nel minor tempo possibile, in modo da ricostituire velocemente la linea a tre di copertura. </a:t>
            </a:r>
          </a:p>
          <a:p>
            <a:pPr marL="0" indent="180000" algn="just">
              <a:spcBef>
                <a:spcPts val="0"/>
              </a:spcBef>
              <a:buFont typeface="Arial"/>
              <a:buNone/>
            </a:pPr>
            <a:r>
              <a:rPr lang="it-IT" sz="1300" dirty="0" smtClean="0">
                <a:latin typeface="Book Antiqua"/>
                <a:cs typeface="Book Antiqua"/>
              </a:rPr>
              <a:t>Va detto che i movimenti che vedremo nel video susseguente sono validi fino a 30 metri dalla propria porta, limite massimo dove i tre difensori in linea sono ancora orientati verso la difesa dello spazio in zona palla; sotto la distanza dei trenta metri, infatti, non avranno più il compito di difendere lo spazio in zona palla, ma inizieranno i movimenti per andare a difendere la porta. </a:t>
            </a:r>
            <a:r>
              <a:rPr lang="it-IT" sz="1300" dirty="0">
                <a:latin typeface="Book Antiqua"/>
                <a:cs typeface="Book Antiqua"/>
              </a:rPr>
              <a:t>P</a:t>
            </a:r>
            <a:r>
              <a:rPr lang="it-IT" sz="1300" dirty="0" smtClean="0">
                <a:latin typeface="Book Antiqua"/>
                <a:cs typeface="Book Antiqua"/>
              </a:rPr>
              <a:t>er cui, eventuali tagli degli avversari non saranno più seguiti dal difensore centrale di parte,</a:t>
            </a:r>
            <a:r>
              <a:rPr lang="it-IT" sz="1300" dirty="0">
                <a:latin typeface="Book Antiqua"/>
                <a:cs typeface="Book Antiqua"/>
              </a:rPr>
              <a:t> </a:t>
            </a:r>
            <a:r>
              <a:rPr lang="it-IT" sz="1300" dirty="0" smtClean="0">
                <a:latin typeface="Book Antiqua"/>
                <a:cs typeface="Book Antiqua"/>
              </a:rPr>
              <a:t>ma sarà compito in prima battuta del centrocampista interno di parte</a:t>
            </a:r>
            <a:r>
              <a:rPr lang="it-IT" sz="1300" dirty="0">
                <a:latin typeface="Book Antiqua"/>
                <a:cs typeface="Book Antiqua"/>
              </a:rPr>
              <a:t>.</a:t>
            </a:r>
            <a:r>
              <a:rPr lang="it-IT" sz="1300" dirty="0" smtClean="0">
                <a:latin typeface="Book Antiqua"/>
                <a:cs typeface="Book Antiqua"/>
              </a:rPr>
              <a:t> </a:t>
            </a: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25578"/>
            <a:ext cx="7778186" cy="17052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Assorbimento del centrocampista avversario lontano dalla porta della linea difensiva</a:t>
            </a:r>
            <a:endParaRPr lang="it-IT" sz="2800" i="1" u="sng" dirty="0" smtClean="0">
              <a:solidFill>
                <a:srgbClr val="000000"/>
              </a:solidFill>
              <a:latin typeface="Book Antiqua"/>
              <a:cs typeface="Book Antiqua"/>
            </a:endParaRPr>
          </a:p>
        </p:txBody>
      </p:sp>
      <p:sp>
        <p:nvSpPr>
          <p:cNvPr id="2" name="Segnaposto numero diapositiva 1"/>
          <p:cNvSpPr>
            <a:spLocks noGrp="1"/>
          </p:cNvSpPr>
          <p:nvPr>
            <p:ph type="sldNum" sz="quarter" idx="12"/>
          </p:nvPr>
        </p:nvSpPr>
        <p:spPr/>
        <p:txBody>
          <a:bodyPr/>
          <a:lstStyle/>
          <a:p>
            <a:fld id="{47F7C672-CE85-B645-9065-0D02B2288966}" type="slidenum">
              <a:rPr lang="it-IT" smtClean="0"/>
              <a:t>17</a:t>
            </a:fld>
            <a:endParaRPr lang="it-IT"/>
          </a:p>
        </p:txBody>
      </p:sp>
      <p:pic>
        <p:nvPicPr>
          <p:cNvPr id="8" name="Immagine 7" descr="lat.sx.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4287" y="1843053"/>
            <a:ext cx="6775426" cy="2227024"/>
          </a:xfrm>
          <a:prstGeom prst="rect">
            <a:avLst/>
          </a:prstGeom>
        </p:spPr>
      </p:pic>
    </p:spTree>
    <p:extLst>
      <p:ext uri="{BB962C8B-B14F-4D97-AF65-F5344CB8AC3E}">
        <p14:creationId xmlns:p14="http://schemas.microsoft.com/office/powerpoint/2010/main" val="36868792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Assorbimento del centrocampista avversario lontano dalla porta della linea difensiva</a:t>
            </a:r>
            <a:endParaRPr lang="it-IT" sz="28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18</a:t>
            </a:fld>
            <a:endParaRPr lang="it-IT"/>
          </a:p>
        </p:txBody>
      </p:sp>
      <p:pic>
        <p:nvPicPr>
          <p:cNvPr id="3" name="assorbimento inserimento interno a centrocamp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25104"/>
            <a:ext cx="8045450" cy="4525963"/>
          </a:xfrm>
        </p:spPr>
      </p:pic>
    </p:spTree>
    <p:extLst>
      <p:ext uri="{BB962C8B-B14F-4D97-AF65-F5344CB8AC3E}">
        <p14:creationId xmlns:p14="http://schemas.microsoft.com/office/powerpoint/2010/main" val="2156989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14</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Font typeface="Arial"/>
              <a:buNone/>
            </a:pPr>
            <a:r>
              <a:rPr lang="it-IT" sz="1300" dirty="0" smtClean="0">
                <a:latin typeface="Book Antiqua"/>
                <a:cs typeface="Book Antiqua"/>
              </a:rPr>
              <a:t>Questo video mostra come viene seguito il taglio dell’avversario nei 30 metri finali dal centrocampista interno, con difensore esterno in chiusura laterale.</a:t>
            </a:r>
          </a:p>
          <a:p>
            <a:pPr marL="0" indent="180000" algn="just">
              <a:spcBef>
                <a:spcPts val="0"/>
              </a:spcBef>
              <a:buFont typeface="Arial"/>
              <a:buNone/>
            </a:pPr>
            <a:r>
              <a:rPr lang="it-IT" sz="1300" dirty="0" smtClean="0">
                <a:latin typeface="Book Antiqua"/>
                <a:cs typeface="Book Antiqua"/>
              </a:rPr>
              <a:t>Anche in questo caso è stata utilizzata un’immagine di una gara ufficiale dove il centrocampista interno segue correttamente il taglio dell’avversario vista la posizione in chiusura del difensore esterno e il resto dei componenti della linea difensiva già a difesa dell’area. </a:t>
            </a:r>
          </a:p>
          <a:p>
            <a:pPr marL="0" indent="0" algn="just">
              <a:buFont typeface="Arial"/>
              <a:buNone/>
            </a:pPr>
            <a:endParaRPr lang="it-IT" sz="13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80487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300" i="1" u="sng" dirty="0" smtClean="0">
                <a:latin typeface="Book Antiqua"/>
                <a:cs typeface="Book Antiqua"/>
              </a:rPr>
              <a:t>Assorbimento del centrocampista avversario nei 25 metri finali  Soluzione 1</a:t>
            </a: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19</a:t>
            </a:fld>
            <a:endParaRPr lang="it-IT"/>
          </a:p>
        </p:txBody>
      </p:sp>
      <p:pic>
        <p:nvPicPr>
          <p:cNvPr id="6" name="Immagine 5" descr="foto1.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11076" y="2098675"/>
            <a:ext cx="6321848" cy="2809875"/>
          </a:xfrm>
          <a:prstGeom prst="rect">
            <a:avLst/>
          </a:prstGeom>
        </p:spPr>
      </p:pic>
    </p:spTree>
    <p:extLst>
      <p:ext uri="{BB962C8B-B14F-4D97-AF65-F5344CB8AC3E}">
        <p14:creationId xmlns:p14="http://schemas.microsoft.com/office/powerpoint/2010/main" val="5491109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3499" y="609600"/>
            <a:ext cx="6913033" cy="795867"/>
          </a:xfrm>
        </p:spPr>
        <p:txBody>
          <a:bodyPr>
            <a:noAutofit/>
          </a:bodyPr>
          <a:lstStyle/>
          <a:p>
            <a:r>
              <a:rPr lang="it-IT" sz="2800" i="1" u="sng" dirty="0">
                <a:solidFill>
                  <a:srgbClr val="000000"/>
                </a:solidFill>
                <a:latin typeface="Book Antiqua"/>
                <a:cs typeface="Book Antiqua"/>
              </a:rPr>
              <a:t>Uno / </a:t>
            </a:r>
            <a:r>
              <a:rPr lang="it-IT" sz="2800" i="1" u="sng" dirty="0" smtClean="0">
                <a:solidFill>
                  <a:srgbClr val="000000"/>
                </a:solidFill>
                <a:latin typeface="Book Antiqua"/>
                <a:cs typeface="Book Antiqua"/>
              </a:rPr>
              <a:t>Tre   Uno / Due</a:t>
            </a:r>
            <a:endParaRPr lang="it-IT" sz="2800" i="1" dirty="0">
              <a:latin typeface="Book Antiqua"/>
              <a:cs typeface="Book Antiqua"/>
            </a:endParaRPr>
          </a:p>
        </p:txBody>
      </p:sp>
      <p:pic>
        <p:nvPicPr>
          <p:cNvPr id="5" name="1-3 poi 1-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55233"/>
            <a:ext cx="8045450" cy="4525963"/>
          </a:xfrm>
        </p:spPr>
      </p:pic>
      <p:sp>
        <p:nvSpPr>
          <p:cNvPr id="3" name="Segnaposto numero diapositiva 2"/>
          <p:cNvSpPr>
            <a:spLocks noGrp="1"/>
          </p:cNvSpPr>
          <p:nvPr>
            <p:ph type="sldNum" sz="quarter" idx="12"/>
          </p:nvPr>
        </p:nvSpPr>
        <p:spPr/>
        <p:txBody>
          <a:bodyPr/>
          <a:lstStyle/>
          <a:p>
            <a:fld id="{47F7C672-CE85-B645-9065-0D02B2288966}" type="slidenum">
              <a:rPr lang="it-IT" smtClean="0"/>
              <a:t>2</a:t>
            </a:fld>
            <a:endParaRPr lang="it-IT"/>
          </a:p>
        </p:txBody>
      </p:sp>
    </p:spTree>
    <p:extLst>
      <p:ext uri="{BB962C8B-B14F-4D97-AF65-F5344CB8AC3E}">
        <p14:creationId xmlns:p14="http://schemas.microsoft.com/office/powerpoint/2010/main" val="22196945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Assorbimento del centrocampista avversario nei 25 metri finali </a:t>
            </a:r>
            <a:r>
              <a:rPr lang="it-IT" sz="2400" i="1" u="sng" dirty="0" smtClean="0">
                <a:latin typeface="Book Antiqua"/>
                <a:cs typeface="Book Antiqua"/>
              </a:rPr>
              <a:t>Soluzione 1</a:t>
            </a:r>
            <a:endParaRPr lang="it-IT" sz="28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20</a:t>
            </a:fld>
            <a:endParaRPr lang="it-IT"/>
          </a:p>
        </p:txBody>
      </p:sp>
      <p:pic>
        <p:nvPicPr>
          <p:cNvPr id="3" name="clip tesi .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04583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15</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smtClean="0">
                <a:latin typeface="Book Antiqua"/>
                <a:cs typeface="Book Antiqua"/>
              </a:rPr>
              <a:t>Il video mostra la soluzione alternativa in mancanza del centrocampista esterno che non ha il tempo di seguire l’avversario.</a:t>
            </a:r>
          </a:p>
          <a:p>
            <a:pPr marL="0" indent="180000" algn="just">
              <a:spcBef>
                <a:spcPts val="0"/>
              </a:spcBef>
              <a:buNone/>
            </a:pPr>
            <a:r>
              <a:rPr lang="it-IT" sz="1300" dirty="0" smtClean="0">
                <a:latin typeface="Book Antiqua"/>
                <a:cs typeface="Book Antiqua"/>
              </a:rPr>
              <a:t>La chiusura viene eseguita dal difensore centrale di parte, con il centrocampista centrale che va subito a prendere la posizione del difensore centrale in uscita, tornando a formare con i due difensori rimanenti la linea a tre a copertura a della porta.</a:t>
            </a:r>
            <a:endParaRPr lang="it-IT" sz="13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804870"/>
            <a:ext cx="7778186" cy="10777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300" i="1" u="sng" dirty="0" smtClean="0">
                <a:latin typeface="Book Antiqua"/>
                <a:cs typeface="Book Antiqua"/>
              </a:rPr>
              <a:t>Assorbimento del centrocampista avversario nei 25 metri finali Soluzione 2</a:t>
            </a:r>
            <a:endParaRPr lang="it-IT" sz="2800" i="1" u="sng" dirty="0">
              <a:solidFill>
                <a:srgbClr val="000000"/>
              </a:solidFill>
              <a:latin typeface="Book Antiqua"/>
              <a:cs typeface="Book Antiqua"/>
            </a:endParaRPr>
          </a:p>
        </p:txBody>
      </p:sp>
      <p:sp>
        <p:nvSpPr>
          <p:cNvPr id="2" name="Segnaposto numero diapositiva 1"/>
          <p:cNvSpPr>
            <a:spLocks noGrp="1"/>
          </p:cNvSpPr>
          <p:nvPr>
            <p:ph type="sldNum" sz="quarter" idx="12"/>
          </p:nvPr>
        </p:nvSpPr>
        <p:spPr/>
        <p:txBody>
          <a:bodyPr/>
          <a:lstStyle/>
          <a:p>
            <a:fld id="{47F7C672-CE85-B645-9065-0D02B2288966}" type="slidenum">
              <a:rPr lang="it-IT" smtClean="0"/>
              <a:t>21</a:t>
            </a:fld>
            <a:endParaRPr lang="it-IT"/>
          </a:p>
        </p:txBody>
      </p:sp>
      <p:pic>
        <p:nvPicPr>
          <p:cNvPr id="6" name="Immagine 5" descr="foto1.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58900" y="2098675"/>
            <a:ext cx="6426200" cy="2809875"/>
          </a:xfrm>
          <a:prstGeom prst="rect">
            <a:avLst/>
          </a:prstGeom>
        </p:spPr>
      </p:pic>
    </p:spTree>
    <p:extLst>
      <p:ext uri="{BB962C8B-B14F-4D97-AF65-F5344CB8AC3E}">
        <p14:creationId xmlns:p14="http://schemas.microsoft.com/office/powerpoint/2010/main" val="3669673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Assorbimento del centrocampista avversario nei 25 metri finali </a:t>
            </a:r>
            <a:r>
              <a:rPr lang="it-IT" sz="2400" i="1" u="sng" dirty="0" smtClean="0">
                <a:latin typeface="Book Antiqua"/>
                <a:cs typeface="Book Antiqua"/>
              </a:rPr>
              <a:t>Soluzione 2</a:t>
            </a:r>
            <a:endParaRPr lang="it-IT" sz="28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22</a:t>
            </a:fld>
            <a:endParaRPr lang="it-IT"/>
          </a:p>
        </p:txBody>
      </p:sp>
      <p:pic>
        <p:nvPicPr>
          <p:cNvPr id="5" name="clip tesi 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015733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3499" y="609600"/>
            <a:ext cx="6913033" cy="795867"/>
          </a:xfrm>
        </p:spPr>
        <p:txBody>
          <a:bodyPr>
            <a:noAutofit/>
          </a:bodyPr>
          <a:lstStyle/>
          <a:p>
            <a:r>
              <a:rPr lang="it-IT" sz="2800" i="1" u="sng" dirty="0">
                <a:solidFill>
                  <a:srgbClr val="000000"/>
                </a:solidFill>
                <a:latin typeface="Book Antiqua"/>
                <a:cs typeface="Book Antiqua"/>
              </a:rPr>
              <a:t>Uno /  </a:t>
            </a:r>
            <a:r>
              <a:rPr lang="it-IT" sz="2800" i="1" u="sng" dirty="0" smtClean="0">
                <a:solidFill>
                  <a:srgbClr val="000000"/>
                </a:solidFill>
                <a:latin typeface="Book Antiqua"/>
                <a:cs typeface="Book Antiqua"/>
              </a:rPr>
              <a:t>Tre   Uno / Due </a:t>
            </a:r>
            <a:endParaRPr lang="it-IT" sz="2800" i="1" dirty="0">
              <a:latin typeface="Book Antiqua"/>
              <a:cs typeface="Book Antiqua"/>
            </a:endParaRPr>
          </a:p>
        </p:txBody>
      </p:sp>
      <p:sp>
        <p:nvSpPr>
          <p:cNvPr id="3" name="Segnaposto numero diapositiva 2"/>
          <p:cNvSpPr>
            <a:spLocks noGrp="1"/>
          </p:cNvSpPr>
          <p:nvPr>
            <p:ph type="sldNum" sz="quarter" idx="12"/>
          </p:nvPr>
        </p:nvSpPr>
        <p:spPr/>
        <p:txBody>
          <a:bodyPr/>
          <a:lstStyle/>
          <a:p>
            <a:fld id="{47F7C672-CE85-B645-9065-0D02B2288966}" type="slidenum">
              <a:rPr lang="it-IT" smtClean="0"/>
              <a:t>3</a:t>
            </a:fld>
            <a:endParaRPr lang="it-IT"/>
          </a:p>
        </p:txBody>
      </p:sp>
      <p:pic>
        <p:nvPicPr>
          <p:cNvPr id="6" name="vide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12900"/>
            <a:ext cx="8045450" cy="4525963"/>
          </a:xfrm>
        </p:spPr>
      </p:pic>
    </p:spTree>
    <p:extLst>
      <p:ext uri="{BB962C8B-B14F-4D97-AF65-F5344CB8AC3E}">
        <p14:creationId xmlns:p14="http://schemas.microsoft.com/office/powerpoint/2010/main" val="32372482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7</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smtClean="0">
                <a:latin typeface="Book Antiqua"/>
                <a:cs typeface="Book Antiqua"/>
              </a:rPr>
              <a:t>Simulando </a:t>
            </a:r>
            <a:r>
              <a:rPr lang="it-IT" sz="1300" dirty="0">
                <a:latin typeface="Book Antiqua"/>
                <a:cs typeface="Book Antiqua"/>
              </a:rPr>
              <a:t>questa palla scoperta che ci </a:t>
            </a:r>
            <a:r>
              <a:rPr lang="it-IT" sz="1300" dirty="0" smtClean="0">
                <a:latin typeface="Book Antiqua"/>
                <a:cs typeface="Book Antiqua"/>
              </a:rPr>
              <a:t>punta, si ha come obiettivo la fuga a tre difensori, visto che il quarto componente della linea si trova in chiusura sull’avversario.</a:t>
            </a:r>
          </a:p>
          <a:p>
            <a:pPr marL="0" indent="180000" algn="just">
              <a:spcBef>
                <a:spcPts val="0"/>
              </a:spcBef>
              <a:buNone/>
            </a:pPr>
            <a:r>
              <a:rPr lang="it-IT" sz="1300" dirty="0" smtClean="0">
                <a:latin typeface="Book Antiqua"/>
                <a:cs typeface="Book Antiqua"/>
              </a:rPr>
              <a:t>A titolo esemplificativo, un video in cui il livello di difficoltà è avanzato, poiché presenta l’inserimento di due avversari a ridosso della linea difensiva, più la presenza del portatore, così da simulare un tre vs tre.</a:t>
            </a:r>
            <a:endParaRPr lang="it-IT" sz="1300" dirty="0">
              <a:latin typeface="Book Antiqua"/>
              <a:cs typeface="Book Antiqua"/>
            </a:endParaRPr>
          </a:p>
          <a:p>
            <a:pPr marL="0" indent="180000" algn="just">
              <a:spcBef>
                <a:spcPts val="0"/>
              </a:spcBef>
              <a:buNone/>
            </a:pPr>
            <a:r>
              <a:rPr lang="it-IT" sz="1400" dirty="0">
                <a:latin typeface="Book Antiqua"/>
                <a:cs typeface="Book Antiqua"/>
              </a:rPr>
              <a:t>A tal proposito propongo l</a:t>
            </a:r>
            <a:r>
              <a:rPr lang="it-IT" sz="1400" dirty="0" smtClean="0">
                <a:latin typeface="Book Antiqua"/>
                <a:cs typeface="Book Antiqua"/>
              </a:rPr>
              <a:t>’immagine di una reazione di ottimo livello avuta </a:t>
            </a:r>
            <a:r>
              <a:rPr lang="it-IT" sz="1400" dirty="0">
                <a:latin typeface="Book Antiqua"/>
                <a:cs typeface="Book Antiqua"/>
              </a:rPr>
              <a:t>dalla linea difensiva in una situazione di gara </a:t>
            </a:r>
            <a:r>
              <a:rPr lang="it-IT" sz="1400" dirty="0" smtClean="0">
                <a:latin typeface="Book Antiqua"/>
                <a:cs typeface="Book Antiqua"/>
              </a:rPr>
              <a:t>ufficiale. </a:t>
            </a:r>
            <a:endParaRPr lang="it-IT" sz="1400" dirty="0">
              <a:latin typeface="Book Antiqua"/>
              <a:cs typeface="Book Antiqua"/>
            </a:endParaRPr>
          </a:p>
          <a:p>
            <a:pPr marL="0" indent="0" algn="just">
              <a:buFont typeface="Arial"/>
              <a:buNone/>
            </a:pPr>
            <a:endParaRPr lang="it-IT" sz="14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496570" y="610668"/>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Uno-due: palla che ci punta e inserimento di due avversari a ridosso della linea</a:t>
            </a:r>
          </a:p>
          <a:p>
            <a:pPr marL="0" indent="0" algn="ctr">
              <a:buNone/>
            </a:pPr>
            <a:endParaRPr lang="it-IT" sz="2400" i="1" u="sng" dirty="0" smtClean="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4</a:t>
            </a:fld>
            <a:endParaRPr lang="it-IT"/>
          </a:p>
        </p:txBody>
      </p:sp>
      <p:pic>
        <p:nvPicPr>
          <p:cNvPr id="6" name="Immagine 5" descr="lat.sx.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3852" y="2314316"/>
            <a:ext cx="8229600" cy="2517751"/>
          </a:xfrm>
          <a:prstGeom prst="rect">
            <a:avLst/>
          </a:prstGeom>
        </p:spPr>
      </p:pic>
    </p:spTree>
    <p:extLst>
      <p:ext uri="{BB962C8B-B14F-4D97-AF65-F5344CB8AC3E}">
        <p14:creationId xmlns:p14="http://schemas.microsoft.com/office/powerpoint/2010/main" val="768777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Uno-due: palla che ci punta e inserimento di due avversari a ridosso della </a:t>
            </a:r>
            <a:r>
              <a:rPr lang="it-IT" sz="2400" i="1" u="sng" dirty="0" smtClean="0">
                <a:latin typeface="Book Antiqua"/>
                <a:cs typeface="Book Antiqua"/>
              </a:rPr>
              <a:t>linea</a:t>
            </a: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5</a:t>
            </a:fld>
            <a:endParaRPr lang="it-IT"/>
          </a:p>
        </p:txBody>
      </p:sp>
      <p:pic>
        <p:nvPicPr>
          <p:cNvPr id="5" name="line puntata lateralmente 2 attaccanti.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2994" y="1600200"/>
            <a:ext cx="8045450" cy="4525963"/>
          </a:xfrm>
        </p:spPr>
      </p:pic>
    </p:spTree>
    <p:extLst>
      <p:ext uri="{BB962C8B-B14F-4D97-AF65-F5344CB8AC3E}">
        <p14:creationId xmlns:p14="http://schemas.microsoft.com/office/powerpoint/2010/main" val="2381604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Uno-due: palla che ci punta e inserimento di due avversari a ridosso della </a:t>
            </a:r>
            <a:r>
              <a:rPr lang="it-IT" sz="2400" i="1" u="sng" dirty="0" smtClean="0">
                <a:latin typeface="Book Antiqua"/>
                <a:cs typeface="Book Antiqua"/>
              </a:rPr>
              <a:t>linea</a:t>
            </a: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6</a:t>
            </a:fld>
            <a:endParaRPr lang="it-IT"/>
          </a:p>
        </p:txBody>
      </p:sp>
      <p:pic>
        <p:nvPicPr>
          <p:cNvPr id="7" name="video 3 master.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373480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8</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607952"/>
            <a:ext cx="8229600" cy="21305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smtClean="0">
                <a:latin typeface="Book Antiqua"/>
                <a:cs typeface="Book Antiqua"/>
              </a:rPr>
              <a:t>Questa </a:t>
            </a:r>
            <a:r>
              <a:rPr lang="it-IT" sz="1300" dirty="0">
                <a:latin typeface="Book Antiqua"/>
                <a:cs typeface="Book Antiqua"/>
              </a:rPr>
              <a:t>esercitazione </a:t>
            </a:r>
            <a:r>
              <a:rPr lang="it-IT" sz="1300" dirty="0" smtClean="0">
                <a:latin typeface="Book Antiqua"/>
                <a:cs typeface="Book Antiqua"/>
              </a:rPr>
              <a:t>contempla quattro </a:t>
            </a:r>
            <a:r>
              <a:rPr lang="it-IT" sz="1300" dirty="0">
                <a:latin typeface="Book Antiqua"/>
                <a:cs typeface="Book Antiqua"/>
              </a:rPr>
              <a:t>soluzioni possibili che costringono la linea a reazioni </a:t>
            </a:r>
            <a:r>
              <a:rPr lang="it-IT" sz="1300" dirty="0" smtClean="0">
                <a:latin typeface="Book Antiqua"/>
                <a:cs typeface="Book Antiqua"/>
              </a:rPr>
              <a:t>diverse: inizialmente </a:t>
            </a:r>
            <a:r>
              <a:rPr lang="it-IT" sz="1300" dirty="0">
                <a:latin typeface="Book Antiqua"/>
                <a:cs typeface="Book Antiqua"/>
              </a:rPr>
              <a:t>si </a:t>
            </a:r>
            <a:r>
              <a:rPr lang="it-IT" sz="1300" dirty="0" smtClean="0">
                <a:latin typeface="Book Antiqua"/>
                <a:cs typeface="Book Antiqua"/>
              </a:rPr>
              <a:t>può </a:t>
            </a:r>
            <a:r>
              <a:rPr lang="it-IT" sz="1300" dirty="0">
                <a:latin typeface="Book Antiqua"/>
                <a:cs typeface="Book Antiqua"/>
              </a:rPr>
              <a:t>dare </a:t>
            </a:r>
            <a:r>
              <a:rPr lang="it-IT" sz="1300" dirty="0" smtClean="0">
                <a:latin typeface="Book Antiqua"/>
                <a:cs typeface="Book Antiqua"/>
              </a:rPr>
              <a:t>un ordine </a:t>
            </a:r>
            <a:r>
              <a:rPr lang="it-IT" sz="1300" dirty="0">
                <a:latin typeface="Book Antiqua"/>
                <a:cs typeface="Book Antiqua"/>
              </a:rPr>
              <a:t>preciso in modo che i difensori </a:t>
            </a:r>
            <a:r>
              <a:rPr lang="it-IT" sz="1300" dirty="0" smtClean="0">
                <a:latin typeface="Book Antiqua"/>
                <a:cs typeface="Book Antiqua"/>
              </a:rPr>
              <a:t>possano assimilare le </a:t>
            </a:r>
            <a:r>
              <a:rPr lang="it-IT" sz="1300" dirty="0">
                <a:latin typeface="Book Antiqua"/>
                <a:cs typeface="Book Antiqua"/>
              </a:rPr>
              <a:t>giuste </a:t>
            </a:r>
            <a:r>
              <a:rPr lang="it-IT" sz="1300" dirty="0" smtClean="0">
                <a:latin typeface="Book Antiqua"/>
                <a:cs typeface="Book Antiqua"/>
              </a:rPr>
              <a:t>reazioni; in </a:t>
            </a:r>
            <a:r>
              <a:rPr lang="it-IT" sz="1300" dirty="0">
                <a:latin typeface="Book Antiqua"/>
                <a:cs typeface="Book Antiqua"/>
              </a:rPr>
              <a:t>un secondo </a:t>
            </a:r>
            <a:r>
              <a:rPr lang="it-IT" sz="1300" dirty="0" smtClean="0">
                <a:latin typeface="Book Antiqua"/>
                <a:cs typeface="Book Antiqua"/>
              </a:rPr>
              <a:t>momento si </a:t>
            </a:r>
            <a:r>
              <a:rPr lang="it-IT" sz="1300" dirty="0">
                <a:latin typeface="Book Antiqua"/>
                <a:cs typeface="Book Antiqua"/>
              </a:rPr>
              <a:t>aumenta </a:t>
            </a:r>
            <a:r>
              <a:rPr lang="it-IT" sz="1300" dirty="0" smtClean="0">
                <a:latin typeface="Book Antiqua"/>
                <a:cs typeface="Book Antiqua"/>
              </a:rPr>
              <a:t>il grado di difficoltà </a:t>
            </a:r>
            <a:r>
              <a:rPr lang="it-IT" sz="1300" dirty="0">
                <a:latin typeface="Book Antiqua"/>
                <a:cs typeface="Book Antiqua"/>
              </a:rPr>
              <a:t>facendo </a:t>
            </a:r>
            <a:r>
              <a:rPr lang="it-IT" sz="1300" dirty="0" smtClean="0">
                <a:latin typeface="Book Antiqua"/>
                <a:cs typeface="Book Antiqua"/>
              </a:rPr>
              <a:t>decidere agli allenatori/avversari </a:t>
            </a:r>
            <a:r>
              <a:rPr lang="it-IT" sz="1300" dirty="0">
                <a:latin typeface="Book Antiqua"/>
                <a:cs typeface="Book Antiqua"/>
              </a:rPr>
              <a:t>l’ordine </a:t>
            </a:r>
            <a:r>
              <a:rPr lang="it-IT" sz="1300" dirty="0" smtClean="0">
                <a:latin typeface="Book Antiqua"/>
                <a:cs typeface="Book Antiqua"/>
              </a:rPr>
              <a:t>di soluzione. </a:t>
            </a:r>
            <a:endParaRPr lang="it-IT" sz="1300" dirty="0">
              <a:latin typeface="Book Antiqua"/>
              <a:cs typeface="Book Antiqua"/>
            </a:endParaRPr>
          </a:p>
          <a:p>
            <a:pPr marL="0" indent="180000" algn="just">
              <a:spcBef>
                <a:spcPts val="0"/>
              </a:spcBef>
              <a:buNone/>
            </a:pPr>
            <a:r>
              <a:rPr lang="it-IT" sz="1300" dirty="0" smtClean="0">
                <a:latin typeface="Book Antiqua"/>
                <a:cs typeface="Book Antiqua"/>
              </a:rPr>
              <a:t>In questo caso parliamo di una palla scoperta improvvisa con fuga a quattro difensori con inserimento di due avversari a ridosso della linea difensiva.</a:t>
            </a:r>
          </a:p>
          <a:p>
            <a:pPr marL="0" indent="180000" algn="just">
              <a:spcBef>
                <a:spcPts val="0"/>
              </a:spcBef>
              <a:buNone/>
            </a:pPr>
            <a:r>
              <a:rPr lang="it-IT" sz="1300" dirty="0" smtClean="0">
                <a:latin typeface="Book Antiqua"/>
                <a:cs typeface="Book Antiqua"/>
              </a:rPr>
              <a:t>Parliamo chiaramente di un’altra esercitazione allo stato avanzato di difficoltà, vista la vicinanza della palla che si scopre e che diminuisce i tempi di reazione e aumenta la velocità di fuga oltre all’inserimento degli avversari.</a:t>
            </a:r>
            <a:endParaRPr lang="it-IT" sz="1300" dirty="0">
              <a:latin typeface="Book Antiqua"/>
              <a:cs typeface="Book Antiqua"/>
            </a:endParaRPr>
          </a:p>
          <a:p>
            <a:pPr marL="0" indent="0" algn="just">
              <a:buNone/>
            </a:pPr>
            <a:endParaRPr lang="it-IT" sz="1300" dirty="0">
              <a:latin typeface="Book Antiqua"/>
              <a:cs typeface="Book Antiqua"/>
            </a:endParaRPr>
          </a:p>
          <a:p>
            <a:pPr marL="0" indent="0" algn="ctr">
              <a:buNone/>
            </a:pPr>
            <a:endParaRPr lang="it-IT" sz="1300" dirty="0" smtClean="0">
              <a:latin typeface="Book Antiqua"/>
              <a:cs typeface="Book Antiqua"/>
            </a:endParaRPr>
          </a:p>
          <a:p>
            <a:pPr marL="0" indent="0" algn="ctr">
              <a:buNone/>
            </a:pPr>
            <a:endParaRPr lang="it-IT" sz="1300" dirty="0" smtClean="0">
              <a:latin typeface="Book Antiqua"/>
              <a:cs typeface="Book Antiqua"/>
            </a:endParaRPr>
          </a:p>
          <a:p>
            <a:pPr marL="0" indent="0">
              <a:buFont typeface="Arial"/>
              <a:buNone/>
            </a:pPr>
            <a:endParaRPr lang="it-IT" sz="1300" dirty="0" smtClean="0">
              <a:solidFill>
                <a:srgbClr val="FF0000"/>
              </a:solidFill>
            </a:endParaRPr>
          </a:p>
          <a:p>
            <a:pPr marL="0" indent="0">
              <a:buFont typeface="Arial"/>
              <a:buNone/>
            </a:pPr>
            <a:endParaRPr lang="it-IT" sz="1300" dirty="0" smtClean="0">
              <a:solidFill>
                <a:srgbClr val="FF0000"/>
              </a:solidFill>
            </a:endParaRPr>
          </a:p>
        </p:txBody>
      </p:sp>
      <p:pic>
        <p:nvPicPr>
          <p:cNvPr id="9" name="Immagine 8" descr="Macintosh HD:Users:napoli:Desktop:zona di sviluppo metà campo.jpe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3852" y="2035254"/>
            <a:ext cx="8150860" cy="2577465"/>
          </a:xfrm>
          <a:prstGeom prst="rect">
            <a:avLst/>
          </a:prstGeom>
          <a:noFill/>
          <a:ln>
            <a:noFill/>
          </a:ln>
        </p:spPr>
      </p:pic>
      <p:sp>
        <p:nvSpPr>
          <p:cNvPr id="10" name="Segnaposto contenuto 2"/>
          <p:cNvSpPr txBox="1">
            <a:spLocks/>
          </p:cNvSpPr>
          <p:nvPr/>
        </p:nvSpPr>
        <p:spPr>
          <a:xfrm>
            <a:off x="846526" y="610668"/>
            <a:ext cx="7450948"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Scarico corto, scarico lungo, palla scoperta improvvisa, palla che ci punta</a:t>
            </a: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Tree>
    <p:extLst>
      <p:ext uri="{BB962C8B-B14F-4D97-AF65-F5344CB8AC3E}">
        <p14:creationId xmlns:p14="http://schemas.microsoft.com/office/powerpoint/2010/main" val="20032881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Scarico corto, scarico lungo, palla scoperta improvvisata, palla che ci </a:t>
            </a:r>
            <a:r>
              <a:rPr lang="it-IT" sz="2400" i="1" u="sng" dirty="0" smtClean="0">
                <a:latin typeface="Book Antiqua"/>
                <a:cs typeface="Book Antiqua"/>
              </a:rPr>
              <a:t>punta</a:t>
            </a:r>
            <a:endParaRPr lang="it-IT" sz="2400" i="1" u="sng" dirty="0">
              <a:latin typeface="Book Antiqua"/>
              <a:cs typeface="Book Antiqua"/>
            </a:endParaRPr>
          </a:p>
          <a:p>
            <a:pPr marL="0" indent="0" algn="ctr">
              <a:buNone/>
            </a:pPr>
            <a:r>
              <a:rPr lang="it-IT" sz="2400" i="1" u="sng" dirty="0" smtClean="0">
                <a:latin typeface="Book Antiqua"/>
                <a:cs typeface="Book Antiqua"/>
              </a:rPr>
              <a:t>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8</a:t>
            </a:fld>
            <a:endParaRPr lang="it-IT"/>
          </a:p>
        </p:txBody>
      </p:sp>
      <p:pic>
        <p:nvPicPr>
          <p:cNvPr id="3" name="palla scoperta improvvis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046616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9ª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880486"/>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622894"/>
            <a:ext cx="8229600" cy="22799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a:latin typeface="Book Antiqua"/>
                <a:cs typeface="Book Antiqua"/>
              </a:rPr>
              <a:t>Le immagini mostrano la seconda soluzione e cioè lo scarico </a:t>
            </a:r>
            <a:r>
              <a:rPr lang="it-IT" sz="1300" dirty="0" smtClean="0">
                <a:latin typeface="Book Antiqua"/>
                <a:cs typeface="Book Antiqua"/>
              </a:rPr>
              <a:t>corto con palla messa rapidamente sopra la linea difensiva.</a:t>
            </a:r>
          </a:p>
          <a:p>
            <a:pPr marL="0" indent="180000" algn="just">
              <a:spcBef>
                <a:spcPts val="0"/>
              </a:spcBef>
              <a:buNone/>
            </a:pPr>
            <a:r>
              <a:rPr lang="it-IT" sz="1300" dirty="0" smtClean="0">
                <a:latin typeface="Book Antiqua"/>
                <a:cs typeface="Book Antiqua"/>
              </a:rPr>
              <a:t>Anche lo scarico corto non prevede la possibilità di prendere campo, troppo limitato lo spazio di transizione della palla tra i due allenatori per aver la possibilità di reazione  in salita e subito dopo in fuga,</a:t>
            </a:r>
            <a:r>
              <a:rPr lang="it-IT" sz="1300" dirty="0">
                <a:latin typeface="Book Antiqua"/>
                <a:cs typeface="Book Antiqua"/>
              </a:rPr>
              <a:t> </a:t>
            </a:r>
            <a:r>
              <a:rPr lang="it-IT" sz="1300" dirty="0" smtClean="0">
                <a:latin typeface="Book Antiqua"/>
                <a:cs typeface="Book Antiqua"/>
              </a:rPr>
              <a:t>per cui anche in questo caso la reazione dei difensori e quella della fuga veloce verso la propria porta</a:t>
            </a:r>
            <a:r>
              <a:rPr lang="it-IT" sz="1300" dirty="0">
                <a:latin typeface="Book Antiqua"/>
                <a:cs typeface="Book Antiqua"/>
              </a:rPr>
              <a:t>,</a:t>
            </a:r>
            <a:r>
              <a:rPr lang="it-IT" sz="1300" dirty="0" smtClean="0">
                <a:latin typeface="Book Antiqua"/>
                <a:cs typeface="Book Antiqua"/>
              </a:rPr>
              <a:t> in modo da non essere infilati da eventuali attacchi della profondità da parte degli attaccanti avversari.   </a:t>
            </a:r>
            <a:endParaRPr lang="it-IT" sz="1300" dirty="0">
              <a:latin typeface="Book Antiqua"/>
              <a:cs typeface="Book Antiqua"/>
            </a:endParaRPr>
          </a:p>
          <a:p>
            <a:pPr marL="0" indent="180000" algn="just">
              <a:spcBef>
                <a:spcPts val="0"/>
              </a:spcBef>
              <a:buNone/>
            </a:pPr>
            <a:r>
              <a:rPr lang="it-IT" sz="1300" dirty="0">
                <a:latin typeface="Book Antiqua"/>
                <a:cs typeface="Book Antiqua"/>
              </a:rPr>
              <a:t>Si nota inoltre l’inserimento del centrocampista centrale (modulo 4-3-3) che essendo il più vicino alla linea difensiva ha il compito di essere il primo a catturare </a:t>
            </a:r>
            <a:r>
              <a:rPr lang="it-IT" sz="1300" dirty="0" smtClean="0">
                <a:latin typeface="Book Antiqua"/>
                <a:cs typeface="Book Antiqua"/>
              </a:rPr>
              <a:t>un’eventuale </a:t>
            </a:r>
            <a:r>
              <a:rPr lang="it-IT" sz="1300" dirty="0">
                <a:latin typeface="Book Antiqua"/>
                <a:cs typeface="Book Antiqua"/>
              </a:rPr>
              <a:t>seconda palla. </a:t>
            </a:r>
          </a:p>
          <a:p>
            <a:pPr marL="0" indent="0" algn="just">
              <a:buFont typeface="Arial"/>
              <a:buNone/>
            </a:pPr>
            <a:endParaRPr lang="it-IT" sz="13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pic>
        <p:nvPicPr>
          <p:cNvPr id="9" name="Immagine 8" descr="Macintosh HD:Users:napoli:Desktop:zona di sviluppo metà campo.jpe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7774" y="2402021"/>
            <a:ext cx="7788453" cy="2195757"/>
          </a:xfrm>
          <a:prstGeom prst="rect">
            <a:avLst/>
          </a:prstGeom>
          <a:noFill/>
          <a:ln>
            <a:noFill/>
          </a:ln>
        </p:spPr>
      </p:pic>
      <p:sp>
        <p:nvSpPr>
          <p:cNvPr id="10" name="Segnaposto contenuto 2"/>
          <p:cNvSpPr txBox="1">
            <a:spLocks/>
          </p:cNvSpPr>
          <p:nvPr/>
        </p:nvSpPr>
        <p:spPr>
          <a:xfrm>
            <a:off x="682907" y="580064"/>
            <a:ext cx="7778186" cy="12239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Scarico corto, scarico lungo, palla scoperta improvvisa, palla che ci punta, con inserimento del vertice basso  </a:t>
            </a:r>
          </a:p>
          <a:p>
            <a:pPr marL="0" indent="0" algn="ctr">
              <a:buNone/>
            </a:pPr>
            <a:r>
              <a:rPr lang="it-IT" sz="2400" i="1" u="sng" dirty="0" smtClean="0">
                <a:latin typeface="Book Antiqua"/>
                <a:cs typeface="Book Antiqua"/>
              </a:rPr>
              <a:t>(scarico corto)</a:t>
            </a:r>
            <a:endParaRPr lang="it-IT" sz="2800" i="1" u="sng" dirty="0" smtClean="0">
              <a:solidFill>
                <a:srgbClr val="000000"/>
              </a:solidFill>
              <a:latin typeface="Book Antiqua"/>
              <a:cs typeface="Book Antiqua"/>
            </a:endParaRPr>
          </a:p>
        </p:txBody>
      </p:sp>
      <p:sp>
        <p:nvSpPr>
          <p:cNvPr id="2" name="Segnaposto numero diapositiva 1"/>
          <p:cNvSpPr>
            <a:spLocks noGrp="1"/>
          </p:cNvSpPr>
          <p:nvPr>
            <p:ph type="sldNum" sz="quarter" idx="12"/>
          </p:nvPr>
        </p:nvSpPr>
        <p:spPr/>
        <p:txBody>
          <a:bodyPr/>
          <a:lstStyle/>
          <a:p>
            <a:fld id="{47F7C672-CE85-B645-9065-0D02B2288966}" type="slidenum">
              <a:rPr lang="it-IT" smtClean="0"/>
              <a:t>9</a:t>
            </a:fld>
            <a:endParaRPr lang="it-IT" dirty="0"/>
          </a:p>
        </p:txBody>
      </p:sp>
    </p:spTree>
    <p:extLst>
      <p:ext uri="{BB962C8B-B14F-4D97-AF65-F5344CB8AC3E}">
        <p14:creationId xmlns:p14="http://schemas.microsoft.com/office/powerpoint/2010/main" val="3694098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4912</TotalTime>
  <Words>1595</Words>
  <Application>Microsoft Office PowerPoint</Application>
  <PresentationFormat>Presentazione su schermo (4:3)</PresentationFormat>
  <Paragraphs>159</Paragraphs>
  <Slides>22</Slides>
  <Notes>0</Notes>
  <HiddenSlides>0</HiddenSlides>
  <MMClips>12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22</vt:i4>
      </vt:variant>
    </vt:vector>
  </HeadingPairs>
  <TitlesOfParts>
    <vt:vector size="27" baseType="lpstr">
      <vt:lpstr>Arial</vt:lpstr>
      <vt:lpstr>Book Antiqua</vt:lpstr>
      <vt:lpstr>Calibri</vt:lpstr>
      <vt:lpstr>Garamond</vt:lpstr>
      <vt:lpstr>Tema di Office</vt:lpstr>
      <vt:lpstr>Presentazione standard di PowerPoint</vt:lpstr>
      <vt:lpstr>Uno / Tre   Uno / Due</vt:lpstr>
      <vt:lpstr>Uno /  Tre   Uno / Due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Napoli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ALLENARE LA LINEA DIFENSIVA A 4 CON ORIENTAMENTO SULLA PALLA</dc:title>
  <dc:creator>Luigi Nocentini</dc:creator>
  <cp:lastModifiedBy>Paolo Serena</cp:lastModifiedBy>
  <cp:revision>279</cp:revision>
  <cp:lastPrinted>2016-09-02T12:43:54Z</cp:lastPrinted>
  <dcterms:created xsi:type="dcterms:W3CDTF">2016-07-14T12:30:55Z</dcterms:created>
  <dcterms:modified xsi:type="dcterms:W3CDTF">2017-02-07T16:29:42Z</dcterms:modified>
</cp:coreProperties>
</file>